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65" r:id="rId2"/>
    <p:sldId id="264" r:id="rId3"/>
    <p:sldId id="270" r:id="rId4"/>
    <p:sldId id="271" r:id="rId5"/>
    <p:sldId id="281" r:id="rId6"/>
    <p:sldId id="273" r:id="rId7"/>
    <p:sldId id="274" r:id="rId8"/>
    <p:sldId id="275" r:id="rId9"/>
    <p:sldId id="276" r:id="rId10"/>
    <p:sldId id="266" r:id="rId11"/>
    <p:sldId id="267" r:id="rId12"/>
    <p:sldId id="268" r:id="rId13"/>
    <p:sldId id="277" r:id="rId14"/>
    <p:sldId id="283" r:id="rId15"/>
    <p:sldId id="285" r:id="rId16"/>
    <p:sldId id="286" r:id="rId17"/>
    <p:sldId id="302" r:id="rId18"/>
    <p:sldId id="288" r:id="rId19"/>
    <p:sldId id="289" r:id="rId20"/>
    <p:sldId id="303" r:id="rId21"/>
    <p:sldId id="290" r:id="rId22"/>
    <p:sldId id="291" r:id="rId23"/>
    <p:sldId id="293" r:id="rId24"/>
    <p:sldId id="294" r:id="rId25"/>
    <p:sldId id="295" r:id="rId26"/>
    <p:sldId id="304" r:id="rId27"/>
    <p:sldId id="305" r:id="rId28"/>
    <p:sldId id="306" r:id="rId29"/>
    <p:sldId id="307" r:id="rId30"/>
    <p:sldId id="308" r:id="rId31"/>
    <p:sldId id="309" r:id="rId32"/>
    <p:sldId id="296" r:id="rId33"/>
    <p:sldId id="297" r:id="rId34"/>
    <p:sldId id="299" r:id="rId35"/>
    <p:sldId id="310" r:id="rId36"/>
    <p:sldId id="300" r:id="rId37"/>
  </p:sldIdLst>
  <p:sldSz cx="9144000" cy="6858000" type="screen4x3"/>
  <p:notesSz cx="6797675" cy="9928225"/>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7990"/>
    </p:cViewPr>
  </p:outlineViewPr>
  <p:notesTextViewPr>
    <p:cViewPr>
      <p:scale>
        <a:sx n="100" d="100"/>
        <a:sy n="100" d="100"/>
      </p:scale>
      <p:origin x="0" y="0"/>
    </p:cViewPr>
  </p:notesTextViewPr>
  <p:sorterViewPr>
    <p:cViewPr>
      <p:scale>
        <a:sx n="66" d="100"/>
        <a:sy n="66" d="100"/>
      </p:scale>
      <p:origin x="0" y="14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E7B7B31-ACE0-4C46-86B3-39A44506482E}" type="datetimeFigureOut">
              <a:rPr lang="en-US" smtClean="0"/>
              <a:pPr/>
              <a:t>9/2/2016</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4018AF6-CCDD-4D6D-BD76-FD86115D68E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4085F6E-FFE6-4A93-BA1F-ECD552757122}" type="datetimeFigureOut">
              <a:rPr lang="id-ID" smtClean="0"/>
              <a:pPr/>
              <a:t>02/09/2016</a:t>
            </a:fld>
            <a:endParaRPr lang="id-ID"/>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0873AB3-576E-4E4B-B3AB-796A44666D68}"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50873AB3-576E-4E4B-B3AB-796A44666D68}" type="slidenum">
              <a:rPr lang="id-ID" smtClean="0"/>
              <a:pPr/>
              <a:t>13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E776-2C89-4785-9C0D-C9835E877D87}" type="datetimeFigureOut">
              <a:rPr lang="id-ID" smtClean="0"/>
              <a:pPr/>
              <a:t>02/09/2016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A3CEAFE-FFD2-42D5-880C-0E27046B78FA}"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0E776-2C89-4785-9C0D-C9835E877D87}" type="datetimeFigureOut">
              <a:rPr lang="id-ID" smtClean="0"/>
              <a:pPr/>
              <a:t>02/09/2016</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CEAFE-FFD2-42D5-880C-0E27046B78F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dirty="0" smtClean="0"/>
              <a:t>INNOVATION AND ENTERPRISE  AWARD (IEA) AWARD 201</a:t>
            </a:r>
            <a:r>
              <a:rPr lang="en-US" dirty="0" smtClean="0"/>
              <a:t>6</a:t>
            </a:r>
            <a:endParaRPr lang="id-ID" dirty="0"/>
          </a:p>
        </p:txBody>
      </p:sp>
      <p:sp>
        <p:nvSpPr>
          <p:cNvPr id="3" name="Subtitle 2"/>
          <p:cNvSpPr>
            <a:spLocks noGrp="1"/>
          </p:cNvSpPr>
          <p:nvPr>
            <p:ph type="subTitle" idx="1"/>
          </p:nvPr>
        </p:nvSpPr>
        <p:spPr/>
        <p:txBody>
          <a:bodyPr/>
          <a:lstStyle/>
          <a:p>
            <a:r>
              <a:rPr lang="id-ID" dirty="0" smtClean="0"/>
              <a:t>PROJECT PROPOSAL AND REPORT </a:t>
            </a:r>
          </a:p>
          <a:p>
            <a:r>
              <a:rPr lang="en-US" dirty="0" smtClean="0"/>
              <a:t>2</a:t>
            </a:r>
            <a:r>
              <a:rPr lang="id-ID" dirty="0" smtClean="0"/>
              <a:t> September 201</a:t>
            </a:r>
            <a:r>
              <a:rPr lang="en-US" dirty="0" smtClean="0"/>
              <a:t>6</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Proposal</a:t>
            </a:r>
            <a:endParaRPr lang="id-ID" dirty="0"/>
          </a:p>
        </p:txBody>
      </p:sp>
      <p:sp>
        <p:nvSpPr>
          <p:cNvPr id="3" name="Content Placeholder 2"/>
          <p:cNvSpPr>
            <a:spLocks noGrp="1"/>
          </p:cNvSpPr>
          <p:nvPr>
            <p:ph idx="1"/>
          </p:nvPr>
        </p:nvSpPr>
        <p:spPr/>
        <p:txBody>
          <a:bodyPr/>
          <a:lstStyle/>
          <a:p>
            <a:r>
              <a:rPr lang="id-ID" dirty="0" smtClean="0"/>
              <a:t>Background and Project Problem ( focus).</a:t>
            </a:r>
          </a:p>
          <a:p>
            <a:r>
              <a:rPr lang="id-ID" dirty="0" smtClean="0"/>
              <a:t>Benchmark or Project Resources.</a:t>
            </a:r>
          </a:p>
          <a:p>
            <a:r>
              <a:rPr lang="id-ID" dirty="0" smtClean="0"/>
              <a:t>Project </a:t>
            </a:r>
            <a:r>
              <a:rPr lang="en-US" dirty="0" smtClean="0"/>
              <a:t> </a:t>
            </a:r>
            <a:r>
              <a:rPr lang="id-ID" dirty="0" smtClean="0"/>
              <a:t>Framework: How to Achieve the Project: Activities, Time, Place, Cost</a:t>
            </a:r>
          </a:p>
          <a:p>
            <a:r>
              <a:rPr lang="id-ID" dirty="0" smtClean="0"/>
              <a:t>Reference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Report</a:t>
            </a:r>
            <a:endParaRPr lang="id-ID" dirty="0"/>
          </a:p>
        </p:txBody>
      </p:sp>
      <p:sp>
        <p:nvSpPr>
          <p:cNvPr id="3" name="Content Placeholder 2"/>
          <p:cNvSpPr>
            <a:spLocks noGrp="1"/>
          </p:cNvSpPr>
          <p:nvPr>
            <p:ph idx="1"/>
          </p:nvPr>
        </p:nvSpPr>
        <p:spPr/>
        <p:txBody>
          <a:bodyPr>
            <a:normAutofit/>
          </a:bodyPr>
          <a:lstStyle/>
          <a:p>
            <a:r>
              <a:rPr lang="id-ID" dirty="0" smtClean="0"/>
              <a:t>Background and Project Problem ( focus).</a:t>
            </a:r>
          </a:p>
          <a:p>
            <a:r>
              <a:rPr lang="id-ID" dirty="0" smtClean="0"/>
              <a:t>Benchmark or Project Resources.</a:t>
            </a:r>
          </a:p>
          <a:p>
            <a:r>
              <a:rPr lang="id-ID" dirty="0" smtClean="0"/>
              <a:t>Project Framework: How to Achieve the Project: Activities, Time, Place, Cost</a:t>
            </a:r>
          </a:p>
          <a:p>
            <a:r>
              <a:rPr lang="id-ID" dirty="0" smtClean="0">
                <a:solidFill>
                  <a:srgbClr val="FF0000"/>
                </a:solidFill>
              </a:rPr>
              <a:t>Project Achievement :  Gap findings, problems, Suggestion/Recommendation.</a:t>
            </a:r>
          </a:p>
          <a:p>
            <a:r>
              <a:rPr lang="id-ID" dirty="0" smtClean="0"/>
              <a:t>Reference</a:t>
            </a:r>
          </a:p>
          <a:p>
            <a:r>
              <a:rPr lang="id-ID" dirty="0" smtClean="0"/>
              <a:t>Project Title.</a:t>
            </a:r>
          </a:p>
          <a:p>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Susunan Proposal</a:t>
            </a:r>
            <a:endParaRPr lang="id-ID" dirty="0"/>
          </a:p>
        </p:txBody>
      </p:sp>
      <p:sp>
        <p:nvSpPr>
          <p:cNvPr id="3" name="Content Placeholder 2"/>
          <p:cNvSpPr>
            <a:spLocks noGrp="1"/>
          </p:cNvSpPr>
          <p:nvPr>
            <p:ph idx="1"/>
          </p:nvPr>
        </p:nvSpPr>
        <p:spPr/>
        <p:txBody>
          <a:bodyPr>
            <a:normAutofit fontScale="92500"/>
          </a:bodyPr>
          <a:lstStyle/>
          <a:p>
            <a:r>
              <a:rPr lang="id-ID" dirty="0" smtClean="0"/>
              <a:t>Lembar Pengesahan/Approval Form</a:t>
            </a:r>
          </a:p>
          <a:p>
            <a:r>
              <a:rPr lang="id-ID" dirty="0" smtClean="0"/>
              <a:t>Bab I/Chapter I : Pendahuluan/Introduction</a:t>
            </a:r>
          </a:p>
          <a:p>
            <a:r>
              <a:rPr lang="id-ID" dirty="0" smtClean="0"/>
              <a:t>Bab II/Chapter II : Studi Pustaka/Literature Study.</a:t>
            </a:r>
          </a:p>
          <a:p>
            <a:r>
              <a:rPr lang="id-ID" dirty="0" smtClean="0"/>
              <a:t>Bab III/ Chapter III :Kerangka Project/Project Framework.</a:t>
            </a:r>
          </a:p>
          <a:p>
            <a:r>
              <a:rPr lang="id-ID" dirty="0" smtClean="0"/>
              <a:t>Bab IV/Chapter IV : Biaya Projek/Project Cost</a:t>
            </a:r>
          </a:p>
          <a:p>
            <a:r>
              <a:rPr lang="id-ID" dirty="0" smtClean="0"/>
              <a:t>Bab V/Chapter V : Daftar Pustaka/Reference</a:t>
            </a:r>
          </a:p>
          <a:p>
            <a:r>
              <a:rPr lang="id-ID" dirty="0" smtClean="0"/>
              <a:t>Lampiran/Appendix</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Project Summary/Ringkasan Projek</a:t>
            </a:r>
            <a:endParaRPr lang="id-ID" dirty="0"/>
          </a:p>
        </p:txBody>
      </p:sp>
      <p:sp>
        <p:nvSpPr>
          <p:cNvPr id="3" name="Content Placeholder 2"/>
          <p:cNvSpPr>
            <a:spLocks noGrp="1"/>
          </p:cNvSpPr>
          <p:nvPr>
            <p:ph idx="1"/>
          </p:nvPr>
        </p:nvSpPr>
        <p:spPr/>
        <p:txBody>
          <a:bodyPr>
            <a:normAutofit lnSpcReduction="10000"/>
          </a:bodyPr>
          <a:lstStyle/>
          <a:p>
            <a:r>
              <a:rPr lang="id-ID" dirty="0" smtClean="0"/>
              <a:t>Berisi tujuan projek, cara melakukan, hasil/keuntungan/nilai yang diperoleh. Ketik paling banyak 100 kata, jarak baris 1.5 spasi.</a:t>
            </a:r>
          </a:p>
          <a:p>
            <a:r>
              <a:rPr lang="id-ID" dirty="0" smtClean="0"/>
              <a:t>Dilengkapi 1-3 kata kunci yang diambil dari judul.</a:t>
            </a:r>
          </a:p>
          <a:p>
            <a:r>
              <a:rPr lang="id-ID" dirty="0" smtClean="0"/>
              <a:t>It contains the aimed of project, methods, and results/advantages, values. Type not more than 100 words.</a:t>
            </a:r>
          </a:p>
          <a:p>
            <a:r>
              <a:rPr lang="id-ID" dirty="0" smtClean="0"/>
              <a:t>Make 1-3 keywords taken from the title.</a:t>
            </a:r>
          </a:p>
          <a:p>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Contoh</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Budidaya tanaman </a:t>
            </a:r>
            <a:r>
              <a:rPr lang="en-US" i="1" dirty="0" smtClean="0"/>
              <a:t>indoor</a:t>
            </a:r>
            <a:r>
              <a:rPr lang="en-US" dirty="0" smtClean="0"/>
              <a:t> telah di lakukan di Universitas Bina Nusantara sejak tahun 2011, tetapi belum difokuskan untuk tanaman yang membuat ruangan </a:t>
            </a:r>
            <a:r>
              <a:rPr lang="en-US" dirty="0" err="1" smtClean="0"/>
              <a:t>nyaman</a:t>
            </a:r>
            <a:r>
              <a:rPr lang="en-US" dirty="0" smtClean="0"/>
              <a:t> dan sehat untuk bekerja.  </a:t>
            </a:r>
            <a:r>
              <a:rPr lang="en-US" dirty="0" err="1" smtClean="0"/>
              <a:t>Kenyamanan</a:t>
            </a:r>
            <a:r>
              <a:rPr lang="en-US" dirty="0" smtClean="0"/>
              <a:t> ruang salah satunya ditentukan oleh jenis tanaman </a:t>
            </a:r>
            <a:r>
              <a:rPr lang="en-US" i="1" dirty="0" smtClean="0"/>
              <a:t>indoor, </a:t>
            </a:r>
            <a:r>
              <a:rPr lang="en-US" dirty="0" smtClean="0"/>
              <a:t>terutama yang mampu melawan polusi dan </a:t>
            </a:r>
            <a:r>
              <a:rPr lang="en-US" dirty="0" err="1" smtClean="0"/>
              <a:t>radiasi</a:t>
            </a:r>
            <a:r>
              <a:rPr lang="en-US" dirty="0" smtClean="0"/>
              <a:t> komputer. .Berdasarkan masalah ini dilakukan studi internet untuk mencari jenis tanaman yang anti polusi dan </a:t>
            </a:r>
            <a:r>
              <a:rPr lang="en-US" dirty="0" err="1" smtClean="0"/>
              <a:t>radiasi</a:t>
            </a:r>
            <a:r>
              <a:rPr lang="en-US" dirty="0" smtClean="0"/>
              <a:t> komputer, serta cara </a:t>
            </a:r>
            <a:r>
              <a:rPr lang="en-US" dirty="0" err="1" smtClean="0"/>
              <a:t>menata</a:t>
            </a:r>
            <a:r>
              <a:rPr lang="en-US" dirty="0" smtClean="0"/>
              <a:t> tanaman tersebut di ruang pimpinan dan karyawan Bina Nusantara. Efisiensi budi daya tanaman indoor ditunjukkan berdasarkan </a:t>
            </a:r>
            <a:r>
              <a:rPr lang="en-US" dirty="0" err="1" smtClean="0"/>
              <a:t>penghitungan</a:t>
            </a:r>
            <a:r>
              <a:rPr lang="en-US" dirty="0" smtClean="0"/>
              <a:t> peningkatan jumlah tanaman dan perkiraan harga pasar dikurangi dengan biaya perawatan yang diperlukan untuk budi daya. Diharapkan projek akan menghasilkan suatu budidaya tanaman hias yang bermanfaat bagi  </a:t>
            </a:r>
            <a:r>
              <a:rPr lang="en-US" dirty="0" err="1" smtClean="0"/>
              <a:t>penciptaan</a:t>
            </a:r>
            <a:r>
              <a:rPr lang="en-US" dirty="0" smtClean="0"/>
              <a:t> green campus yang mampu membuat ruangan kerja yang </a:t>
            </a:r>
            <a:r>
              <a:rPr lang="en-US" dirty="0" err="1" smtClean="0"/>
              <a:t>menyehatkan</a:t>
            </a:r>
            <a:r>
              <a:rPr lang="en-US" dirty="0" smtClean="0"/>
              <a:t> dan </a:t>
            </a:r>
            <a:r>
              <a:rPr lang="en-US" dirty="0" err="1" smtClean="0"/>
              <a:t>nyaman</a:t>
            </a:r>
            <a:r>
              <a:rPr lang="en-US" dirty="0" smtClean="0"/>
              <a:t> bagi karyawan dan pimpinan Universitas Bina Nusantara. ( Tim).</a:t>
            </a:r>
          </a:p>
          <a:p>
            <a:r>
              <a:rPr lang="en-US" dirty="0" smtClean="0"/>
              <a:t>Keyword :  </a:t>
            </a:r>
            <a:r>
              <a:rPr lang="en-US" i="1" dirty="0" smtClean="0"/>
              <a:t>budidaya tanaman, tanaman hias, </a:t>
            </a:r>
            <a:r>
              <a:rPr lang="en-US" i="1" dirty="0" err="1" smtClean="0"/>
              <a:t>kenyamanan</a:t>
            </a:r>
            <a:r>
              <a:rPr lang="en-US" i="1" dirty="0" smtClean="0"/>
              <a:t> ruang kerja, kesehatan ruang kerja     </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Bab I/Chapter I: Pendahuluan/Introduction (1)</a:t>
            </a:r>
            <a:endParaRPr lang="en-US" dirty="0"/>
          </a:p>
        </p:txBody>
      </p:sp>
      <p:sp>
        <p:nvSpPr>
          <p:cNvPr id="3" name="Content Placeholder 2"/>
          <p:cNvSpPr>
            <a:spLocks noGrp="1"/>
          </p:cNvSpPr>
          <p:nvPr>
            <p:ph idx="1"/>
          </p:nvPr>
        </p:nvSpPr>
        <p:spPr/>
        <p:txBody>
          <a:bodyPr>
            <a:normAutofit/>
          </a:bodyPr>
          <a:lstStyle/>
          <a:p>
            <a:pPr>
              <a:buNone/>
            </a:pPr>
            <a:r>
              <a:rPr lang="en-US" sz="2000" b="1" dirty="0" smtClean="0"/>
              <a:t>Latar Belakang Projek </a:t>
            </a:r>
            <a:r>
              <a:rPr lang="en-US" sz="2000" b="1" i="1" dirty="0" smtClean="0"/>
              <a:t>(Background of the project)</a:t>
            </a:r>
          </a:p>
          <a:p>
            <a:pPr>
              <a:buNone/>
            </a:pPr>
            <a:r>
              <a:rPr lang="fi-FI" sz="2000" dirty="0" smtClean="0"/>
              <a:t>	Isi: Penjelasan alasan memilih projek innovasi . Uraikan secara jelas.</a:t>
            </a:r>
          </a:p>
          <a:p>
            <a:pPr>
              <a:buNone/>
            </a:pPr>
            <a:r>
              <a:rPr lang="en-US" sz="2000" b="1" dirty="0" err="1" smtClean="0"/>
              <a:t>Rumusan</a:t>
            </a:r>
            <a:r>
              <a:rPr lang="en-US" sz="2000" b="1" dirty="0" smtClean="0"/>
              <a:t> Masalah dan Tujuan </a:t>
            </a:r>
            <a:r>
              <a:rPr lang="en-US" sz="2000" b="1" i="1" dirty="0" smtClean="0"/>
              <a:t>(Problem and Goals Formulation)</a:t>
            </a:r>
          </a:p>
          <a:p>
            <a:pPr>
              <a:buNone/>
            </a:pPr>
            <a:r>
              <a:rPr lang="en-US" sz="2000" dirty="0" smtClean="0"/>
              <a:t>	Isi :</a:t>
            </a:r>
          </a:p>
          <a:p>
            <a:r>
              <a:rPr lang="en-US" sz="2000" dirty="0" smtClean="0"/>
              <a:t>Perumusan masalah yang jelas, ada </a:t>
            </a:r>
            <a:r>
              <a:rPr lang="en-US" sz="2000" dirty="0" err="1" smtClean="0"/>
              <a:t>kolerasi</a:t>
            </a:r>
            <a:r>
              <a:rPr lang="en-US" sz="2000" dirty="0" smtClean="0"/>
              <a:t> dengan topik/judul/tema.</a:t>
            </a:r>
          </a:p>
          <a:p>
            <a:r>
              <a:rPr lang="en-US" sz="2000" dirty="0" smtClean="0"/>
              <a:t>Berdasarkan masalah maka ditentukan </a:t>
            </a:r>
            <a:r>
              <a:rPr lang="en-US" sz="2000" dirty="0" err="1" smtClean="0"/>
              <a:t>pemecahannya</a:t>
            </a:r>
            <a:r>
              <a:rPr lang="en-US" sz="2000" dirty="0" smtClean="0"/>
              <a:t> yang mengandung</a:t>
            </a:r>
          </a:p>
          <a:p>
            <a:pPr>
              <a:buNone/>
            </a:pPr>
            <a:r>
              <a:rPr lang="id-ID" sz="2000" dirty="0" smtClean="0"/>
              <a:t>	</a:t>
            </a:r>
            <a:r>
              <a:rPr lang="en-US" sz="2000" dirty="0" err="1" smtClean="0"/>
              <a:t>inovasi</a:t>
            </a:r>
            <a:r>
              <a:rPr lang="en-US" sz="2000" dirty="0" smtClean="0"/>
              <a:t> dan/atau </a:t>
            </a:r>
            <a:r>
              <a:rPr lang="en-US" sz="2000" dirty="0" err="1" smtClean="0"/>
              <a:t>beraspek</a:t>
            </a:r>
            <a:r>
              <a:rPr lang="en-US" sz="2000" dirty="0" smtClean="0"/>
              <a:t> enterprise</a:t>
            </a:r>
            <a:r>
              <a:rPr lang="id-ID" sz="2000" dirty="0" smtClean="0"/>
              <a:t>, lingkup internal atau  nasional.</a:t>
            </a:r>
            <a:endParaRPr lang="en-US" sz="2000" dirty="0" smtClean="0"/>
          </a:p>
          <a:p>
            <a:r>
              <a:rPr lang="en-US" sz="2000" dirty="0" smtClean="0"/>
              <a:t>Perumusan tujuan yang menjawab atau menjelaskan masalah, otomatis</a:t>
            </a:r>
          </a:p>
          <a:p>
            <a:pPr>
              <a:buNone/>
            </a:pPr>
            <a:r>
              <a:rPr lang="en-US" sz="2000" dirty="0" smtClean="0"/>
              <a:t>	mengandung </a:t>
            </a:r>
            <a:r>
              <a:rPr lang="en-US" sz="2000" dirty="0" err="1" smtClean="0"/>
              <a:t>inovasi</a:t>
            </a:r>
            <a:r>
              <a:rPr lang="en-US" sz="2000" dirty="0" smtClean="0"/>
              <a:t> dan/atau </a:t>
            </a:r>
            <a:r>
              <a:rPr lang="en-US" sz="2000" dirty="0" err="1" smtClean="0"/>
              <a:t>beraspek</a:t>
            </a:r>
            <a:r>
              <a:rPr lang="en-US" sz="2000" dirty="0" smtClean="0"/>
              <a:t> enterprise.</a:t>
            </a:r>
          </a:p>
          <a:p>
            <a:pPr>
              <a:buNone/>
            </a:pPr>
            <a:r>
              <a:rPr lang="en-US" sz="2000" b="1" dirty="0" err="1" smtClean="0"/>
              <a:t>Cakupan</a:t>
            </a:r>
            <a:r>
              <a:rPr lang="en-US" sz="2000" b="1" dirty="0" smtClean="0"/>
              <a:t> Projek </a:t>
            </a:r>
            <a:r>
              <a:rPr lang="en-US" sz="2000" b="1" i="1" dirty="0" smtClean="0"/>
              <a:t>(Scope of Project)</a:t>
            </a:r>
          </a:p>
          <a:p>
            <a:pPr>
              <a:buNone/>
            </a:pPr>
            <a:r>
              <a:rPr lang="sv-SE" sz="2000" dirty="0" smtClean="0"/>
              <a:t>	Isi: Penjelasan area yang akan dilakukan inovasi dan/atau beraspek</a:t>
            </a:r>
          </a:p>
          <a:p>
            <a:pPr>
              <a:buNone/>
            </a:pPr>
            <a:r>
              <a:rPr lang="es-ES" sz="2000" dirty="0" smtClean="0"/>
              <a:t>	</a:t>
            </a:r>
            <a:r>
              <a:rPr lang="es-ES" sz="2000" dirty="0" err="1" smtClean="0"/>
              <a:t>enterprise</a:t>
            </a:r>
            <a:r>
              <a:rPr lang="es-ES" sz="2000" dirty="0" smtClean="0"/>
              <a:t> secara jelas dan rinci</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 I/Chapter I (2)</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800" b="1" dirty="0" smtClean="0"/>
              <a:t>Dampak Projek </a:t>
            </a:r>
            <a:r>
              <a:rPr lang="en-US" sz="2800" b="1" i="1" dirty="0" smtClean="0"/>
              <a:t>(Project Implication)</a:t>
            </a:r>
          </a:p>
          <a:p>
            <a:pPr>
              <a:buNone/>
            </a:pPr>
            <a:r>
              <a:rPr lang="en-US" sz="2800" dirty="0" smtClean="0"/>
              <a:t>	Isi:</a:t>
            </a:r>
          </a:p>
          <a:p>
            <a:r>
              <a:rPr lang="sv-SE" sz="2800" dirty="0" smtClean="0"/>
              <a:t>Projek berdampak tidak hanya pada unit kerja tetapi </a:t>
            </a:r>
            <a:r>
              <a:rPr lang="fi-FI" sz="2800" dirty="0" smtClean="0"/>
              <a:t>dimungkinkan sampai pada unit lain.</a:t>
            </a:r>
          </a:p>
          <a:p>
            <a:r>
              <a:rPr lang="en-US" sz="2800" dirty="0" smtClean="0"/>
              <a:t>Penjelasan dampak projek jelas dan ada </a:t>
            </a:r>
            <a:r>
              <a:rPr lang="en-US" sz="2800" dirty="0" err="1" smtClean="0"/>
              <a:t>korelasi</a:t>
            </a:r>
            <a:r>
              <a:rPr lang="en-US" sz="2800" dirty="0" smtClean="0"/>
              <a:t> dengan </a:t>
            </a:r>
            <a:r>
              <a:rPr lang="en-US" sz="2800" i="1" dirty="0" smtClean="0"/>
              <a:t>isu bisnis.</a:t>
            </a:r>
          </a:p>
          <a:p>
            <a:pPr>
              <a:buNone/>
            </a:pPr>
            <a:r>
              <a:rPr lang="en-US" sz="2800" b="1" dirty="0" smtClean="0"/>
              <a:t>Manfaat Projek</a:t>
            </a:r>
          </a:p>
          <a:p>
            <a:pPr>
              <a:buNone/>
            </a:pPr>
            <a:r>
              <a:rPr lang="en-US" sz="2800" dirty="0" smtClean="0"/>
              <a:t>Isi :</a:t>
            </a:r>
          </a:p>
          <a:p>
            <a:pPr>
              <a:buNone/>
            </a:pPr>
            <a:r>
              <a:rPr lang="fi-FI" sz="2800" dirty="0" smtClean="0"/>
              <a:t>1. Manfaat utama : menjawab perumusan masalah,</a:t>
            </a:r>
            <a:r>
              <a:rPr lang="en-US" sz="2800" dirty="0" smtClean="0"/>
              <a:t>bisnis unit/divisi yang terkena dampak, sejalan dengan sasaran organisasi.</a:t>
            </a:r>
          </a:p>
          <a:p>
            <a:pPr>
              <a:buNone/>
            </a:pPr>
            <a:r>
              <a:rPr lang="en-US" sz="2800" dirty="0" smtClean="0"/>
              <a:t>2. Manfaat Tambahan</a:t>
            </a:r>
          </a:p>
          <a:p>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a:t>
            </a:r>
            <a:endParaRPr lang="id-ID" dirty="0"/>
          </a:p>
        </p:txBody>
      </p:sp>
      <p:sp>
        <p:nvSpPr>
          <p:cNvPr id="3" name="Content Placeholder 2"/>
          <p:cNvSpPr>
            <a:spLocks noGrp="1"/>
          </p:cNvSpPr>
          <p:nvPr>
            <p:ph idx="1"/>
          </p:nvPr>
        </p:nvSpPr>
        <p:spPr/>
        <p:txBody>
          <a:bodyPr>
            <a:normAutofit lnSpcReduction="10000"/>
          </a:bodyPr>
          <a:lstStyle/>
          <a:p>
            <a:r>
              <a:rPr lang="id-ID" b="1" dirty="0" smtClean="0"/>
              <a:t>Good</a:t>
            </a:r>
          </a:p>
          <a:p>
            <a:pPr>
              <a:buNone/>
            </a:pPr>
            <a:r>
              <a:rPr lang="id-ID" dirty="0" smtClean="0"/>
              <a:t>	Clear and based on unit/department.</a:t>
            </a:r>
          </a:p>
          <a:p>
            <a:r>
              <a:rPr lang="id-ID" b="1" dirty="0" smtClean="0"/>
              <a:t>Distinction</a:t>
            </a:r>
          </a:p>
          <a:p>
            <a:pPr>
              <a:buNone/>
            </a:pPr>
            <a:r>
              <a:rPr lang="id-ID" dirty="0" smtClean="0"/>
              <a:t>	Real life and based on Directorate/BU</a:t>
            </a:r>
          </a:p>
          <a:p>
            <a:r>
              <a:rPr lang="id-ID" b="1" dirty="0" smtClean="0"/>
              <a:t>Excellence </a:t>
            </a:r>
          </a:p>
          <a:p>
            <a:pPr>
              <a:buNone/>
            </a:pPr>
            <a:r>
              <a:rPr lang="id-ID" dirty="0" smtClean="0"/>
              <a:t>	Reallife and based on BINUS Group or National</a:t>
            </a:r>
          </a:p>
          <a:p>
            <a:pPr>
              <a:buNone/>
            </a:pPr>
            <a:r>
              <a:rPr lang="id-ID" dirty="0" smtClean="0"/>
              <a:t>Bobot 5</a:t>
            </a:r>
          </a:p>
          <a:p>
            <a:pPr>
              <a:buNone/>
            </a:pP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STUDI PUSTAKA</a:t>
            </a:r>
            <a:br>
              <a:rPr lang="en-US" b="1" dirty="0" smtClean="0"/>
            </a:br>
            <a:r>
              <a:rPr lang="en-US" i="1" dirty="0" smtClean="0"/>
              <a:t>(LITERATURE STUDY)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Contoh Kalimat :</a:t>
            </a:r>
          </a:p>
          <a:p>
            <a:r>
              <a:rPr lang="en-US" dirty="0" smtClean="0"/>
              <a:t>Berdasarkan buku .... karangan .... , pada halaman 16, disebutkan bahwa..</a:t>
            </a:r>
          </a:p>
          <a:p>
            <a:r>
              <a:rPr lang="en-US" dirty="0" smtClean="0"/>
              <a:t>Berdasarkan majalah </a:t>
            </a:r>
            <a:r>
              <a:rPr lang="en-US" i="1" dirty="0" smtClean="0"/>
              <a:t>Info Komputer terbitan September 201</a:t>
            </a:r>
            <a:r>
              <a:rPr lang="id-ID" i="1" dirty="0" smtClean="0"/>
              <a:t>5</a:t>
            </a:r>
            <a:r>
              <a:rPr lang="en-US" i="1" dirty="0" smtClean="0"/>
              <a:t> </a:t>
            </a:r>
            <a:r>
              <a:rPr lang="it-IT" dirty="0" smtClean="0"/>
              <a:t>di halaman 134, diebutkan bahwa ......</a:t>
            </a:r>
          </a:p>
          <a:p>
            <a:r>
              <a:rPr lang="en-US" dirty="0" smtClean="0"/>
              <a:t>Program </a:t>
            </a:r>
            <a:r>
              <a:rPr lang="en-US" i="1" dirty="0" smtClean="0"/>
              <a:t>Teknologi Sederhana yang </a:t>
            </a:r>
            <a:r>
              <a:rPr lang="en-US" i="1" dirty="0" err="1" smtClean="0"/>
              <a:t>ditayangkan</a:t>
            </a:r>
            <a:r>
              <a:rPr lang="en-US" i="1" dirty="0" smtClean="0"/>
              <a:t> Metro </a:t>
            </a:r>
            <a:r>
              <a:rPr lang="en-US" i="1" dirty="0" err="1" smtClean="0"/>
              <a:t>Tivi</a:t>
            </a:r>
            <a:r>
              <a:rPr lang="en-US" i="1" dirty="0" smtClean="0"/>
              <a:t> </a:t>
            </a:r>
            <a:r>
              <a:rPr lang="en-US" dirty="0" smtClean="0"/>
              <a:t>pada tanggal... menampilkan </a:t>
            </a:r>
            <a:r>
              <a:rPr lang="en-US" dirty="0" err="1" smtClean="0"/>
              <a:t>peragaan</a:t>
            </a:r>
            <a:r>
              <a:rPr lang="en-US" dirty="0" smtClean="0"/>
              <a:t> …….</a:t>
            </a:r>
          </a:p>
          <a:p>
            <a:r>
              <a:rPr lang="sv-SE" dirty="0" smtClean="0"/>
              <a:t>Menurut ( alamat url) yang dibaca pada tanggal ......</a:t>
            </a:r>
          </a:p>
          <a:p>
            <a:pPr>
              <a:buNone/>
            </a:pPr>
            <a:r>
              <a:rPr lang="id-ID" dirty="0" smtClean="0"/>
              <a:t>	</a:t>
            </a:r>
            <a:r>
              <a:rPr lang="en-US" dirty="0" err="1" smtClean="0"/>
              <a:t>menjelaskan</a:t>
            </a:r>
            <a:r>
              <a:rPr lang="en-US" dirty="0" smtClean="0"/>
              <a:t> bahwa.... yang disertai dengan gambar....</a:t>
            </a:r>
          </a:p>
          <a:p>
            <a:r>
              <a:rPr lang="en-US" dirty="0" smtClean="0"/>
              <a:t>Berdasarkan informasi tersebut maka disusun sebuah projek </a:t>
            </a:r>
            <a:r>
              <a:rPr lang="en-US" dirty="0" err="1" smtClean="0"/>
              <a:t>inovasi</a:t>
            </a:r>
            <a:r>
              <a:rPr lang="en-US" dirty="0" smtClean="0"/>
              <a:t> dan/atau </a:t>
            </a:r>
            <a:r>
              <a:rPr lang="en-US" dirty="0" err="1" smtClean="0"/>
              <a:t>beraspek</a:t>
            </a:r>
            <a:r>
              <a:rPr lang="en-US" dirty="0" smtClean="0"/>
              <a:t> enterprise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Isi Studi Pustaka</a:t>
            </a:r>
            <a:endParaRPr lang="en-US" dirty="0"/>
          </a:p>
        </p:txBody>
      </p:sp>
      <p:sp>
        <p:nvSpPr>
          <p:cNvPr id="3" name="Content Placeholder 2"/>
          <p:cNvSpPr>
            <a:spLocks noGrp="1"/>
          </p:cNvSpPr>
          <p:nvPr>
            <p:ph idx="1"/>
          </p:nvPr>
        </p:nvSpPr>
        <p:spPr/>
        <p:txBody>
          <a:bodyPr>
            <a:normAutofit/>
          </a:bodyPr>
          <a:lstStyle/>
          <a:p>
            <a:r>
              <a:rPr lang="en-US" dirty="0" smtClean="0"/>
              <a:t>Informasi </a:t>
            </a:r>
            <a:r>
              <a:rPr lang="en-US" i="1" dirty="0" smtClean="0"/>
              <a:t>projek terdahulu yang sudah pernah</a:t>
            </a:r>
          </a:p>
          <a:p>
            <a:pPr>
              <a:buNone/>
            </a:pPr>
            <a:r>
              <a:rPr lang="fi-FI" dirty="0" smtClean="0"/>
              <a:t>	dilakukan. Yang dipelajari: masalah, tujuan,</a:t>
            </a:r>
          </a:p>
          <a:p>
            <a:pPr>
              <a:buNone/>
            </a:pPr>
            <a:r>
              <a:rPr lang="en-US" dirty="0" smtClean="0"/>
              <a:t>	manfaat, cara melakukan/membuat.</a:t>
            </a:r>
          </a:p>
          <a:p>
            <a:pPr>
              <a:buNone/>
            </a:pPr>
            <a:r>
              <a:rPr lang="en-US" dirty="0" smtClean="0"/>
              <a:t>• </a:t>
            </a:r>
            <a:r>
              <a:rPr lang="en-US" i="1" dirty="0" smtClean="0"/>
              <a:t>Benchmark : yang dipilih </a:t>
            </a:r>
            <a:r>
              <a:rPr lang="en-US" i="1" dirty="0" err="1" smtClean="0"/>
              <a:t>relevan</a:t>
            </a:r>
            <a:r>
              <a:rPr lang="en-US" i="1" dirty="0" smtClean="0"/>
              <a:t> dengan tema</a:t>
            </a:r>
          </a:p>
          <a:p>
            <a:pPr>
              <a:buNone/>
            </a:pPr>
            <a:r>
              <a:rPr lang="en-US" dirty="0" smtClean="0"/>
              <a:t>	dan mendukung penerapan </a:t>
            </a:r>
            <a:r>
              <a:rPr lang="en-US" dirty="0" err="1" smtClean="0"/>
              <a:t>inovasi</a:t>
            </a:r>
            <a:r>
              <a:rPr lang="en-US" dirty="0" smtClean="0"/>
              <a:t> projek.</a:t>
            </a:r>
          </a:p>
          <a:p>
            <a:pPr>
              <a:buNone/>
            </a:pPr>
            <a:r>
              <a:rPr lang="en-US" dirty="0" smtClean="0"/>
              <a:t>• </a:t>
            </a:r>
            <a:r>
              <a:rPr lang="en-US" i="1" dirty="0" smtClean="0"/>
              <a:t>Unsur </a:t>
            </a:r>
            <a:r>
              <a:rPr lang="en-US" i="1" dirty="0" err="1" smtClean="0"/>
              <a:t>kebaruan</a:t>
            </a:r>
            <a:r>
              <a:rPr lang="en-US" i="1" dirty="0" smtClean="0"/>
              <a:t> </a:t>
            </a:r>
            <a:r>
              <a:rPr lang="nb-NO" dirty="0" smtClean="0"/>
              <a:t>dipertimbangkan ( buku 10 tahun, lain 5 tahun  yang lalu), guna </a:t>
            </a:r>
            <a:r>
              <a:rPr lang="en-US" dirty="0" smtClean="0"/>
              <a:t>mendukung unsur </a:t>
            </a:r>
            <a:r>
              <a:rPr lang="en-US" dirty="0" err="1" smtClean="0"/>
              <a:t>inovasi</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Agenda</a:t>
            </a:r>
            <a:endParaRPr lang="id-ID" dirty="0"/>
          </a:p>
        </p:txBody>
      </p:sp>
      <p:sp>
        <p:nvSpPr>
          <p:cNvPr id="3" name="Content Placeholder 2"/>
          <p:cNvSpPr>
            <a:spLocks noGrp="1"/>
          </p:cNvSpPr>
          <p:nvPr>
            <p:ph idx="1"/>
          </p:nvPr>
        </p:nvSpPr>
        <p:spPr/>
        <p:txBody>
          <a:bodyPr/>
          <a:lstStyle/>
          <a:p>
            <a:r>
              <a:rPr lang="id-ID" dirty="0" smtClean="0"/>
              <a:t>Apakah Innovation and Enterprise Award?</a:t>
            </a:r>
          </a:p>
          <a:p>
            <a:r>
              <a:rPr lang="id-ID" dirty="0" smtClean="0"/>
              <a:t>Bagaimana menyusun proposal IEA yang baik?</a:t>
            </a:r>
          </a:p>
          <a:p>
            <a:r>
              <a:rPr lang="id-ID" dirty="0" smtClean="0"/>
              <a:t>Bagimana menyususn Laporan IEA yang baik ?</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a:t>
            </a:r>
            <a:endParaRPr lang="id-ID" dirty="0"/>
          </a:p>
        </p:txBody>
      </p:sp>
      <p:sp>
        <p:nvSpPr>
          <p:cNvPr id="3" name="Content Placeholder 2"/>
          <p:cNvSpPr>
            <a:spLocks noGrp="1"/>
          </p:cNvSpPr>
          <p:nvPr>
            <p:ph idx="1"/>
          </p:nvPr>
        </p:nvSpPr>
        <p:spPr/>
        <p:txBody>
          <a:bodyPr>
            <a:normAutofit fontScale="92500" lnSpcReduction="20000"/>
          </a:bodyPr>
          <a:lstStyle/>
          <a:p>
            <a:r>
              <a:rPr lang="id-ID" b="1" dirty="0" smtClean="0"/>
              <a:t>Good</a:t>
            </a:r>
          </a:p>
          <a:p>
            <a:pPr>
              <a:buNone/>
            </a:pPr>
            <a:r>
              <a:rPr lang="id-ID" dirty="0" smtClean="0"/>
              <a:t>	Relevant reference &lt;6 and should be uploaded to KM Portal.</a:t>
            </a:r>
          </a:p>
          <a:p>
            <a:r>
              <a:rPr lang="id-ID" b="1" dirty="0" smtClean="0"/>
              <a:t>Distinction</a:t>
            </a:r>
          </a:p>
          <a:p>
            <a:pPr>
              <a:buNone/>
            </a:pPr>
            <a:r>
              <a:rPr lang="id-ID" dirty="0" smtClean="0"/>
              <a:t>	Relevant reference &lt;9 and should be uploaded to KM Portal</a:t>
            </a:r>
          </a:p>
          <a:p>
            <a:r>
              <a:rPr lang="id-ID" b="1" dirty="0" smtClean="0"/>
              <a:t>Excellence</a:t>
            </a:r>
          </a:p>
          <a:p>
            <a:pPr>
              <a:buNone/>
            </a:pPr>
            <a:r>
              <a:rPr lang="id-ID" dirty="0" smtClean="0"/>
              <a:t>	Relevant reference &lt;12 and sghould be uploaded to KM Portal.</a:t>
            </a:r>
          </a:p>
          <a:p>
            <a:pPr>
              <a:buNone/>
            </a:pPr>
            <a:r>
              <a:rPr lang="id-ID" dirty="0" smtClean="0"/>
              <a:t>Bobot 5</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Kerangka Projek/Framework (1)</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Pengumpulan dan Analisis Data </a:t>
            </a:r>
            <a:r>
              <a:rPr lang="en-US" b="1" i="1" dirty="0" smtClean="0"/>
              <a:t>(Data Compilation and Analysis)</a:t>
            </a:r>
          </a:p>
          <a:p>
            <a:pPr>
              <a:buNone/>
            </a:pPr>
            <a:r>
              <a:rPr lang="en-US" dirty="0" smtClean="0"/>
              <a:t>	Isi : cara mengambil data dan menganalisis efektivitas </a:t>
            </a:r>
            <a:r>
              <a:rPr lang="en-US" dirty="0" err="1" smtClean="0"/>
              <a:t>inovasi</a:t>
            </a:r>
            <a:r>
              <a:rPr lang="en-US" dirty="0" smtClean="0"/>
              <a:t> yang</a:t>
            </a:r>
          </a:p>
          <a:p>
            <a:pPr>
              <a:buNone/>
            </a:pPr>
            <a:r>
              <a:rPr lang="en-US" dirty="0" smtClean="0"/>
              <a:t>	akan/telah dilakukan, meliputi :</a:t>
            </a:r>
          </a:p>
          <a:p>
            <a:r>
              <a:rPr lang="fi-FI" dirty="0" smtClean="0"/>
              <a:t>kondisi atau analisis keadaan saat sekarang;</a:t>
            </a:r>
          </a:p>
          <a:p>
            <a:r>
              <a:rPr lang="fi-FI" dirty="0" smtClean="0"/>
              <a:t>kelemahan atau hambatan yang ditemukan;</a:t>
            </a:r>
          </a:p>
          <a:p>
            <a:r>
              <a:rPr lang="en-US" dirty="0" err="1" smtClean="0"/>
              <a:t>Inovasi</a:t>
            </a:r>
            <a:r>
              <a:rPr lang="en-US" dirty="0" smtClean="0"/>
              <a:t> yang akan dilakukan, </a:t>
            </a:r>
            <a:r>
              <a:rPr lang="en-US" dirty="0" err="1" smtClean="0"/>
              <a:t>seberapa</a:t>
            </a:r>
            <a:r>
              <a:rPr lang="en-US" dirty="0" smtClean="0"/>
              <a:t> efisien dan efektif;</a:t>
            </a:r>
          </a:p>
          <a:p>
            <a:r>
              <a:rPr lang="en-US" dirty="0" smtClean="0"/>
              <a:t>Personel yang terlibat di dalam projek </a:t>
            </a:r>
            <a:r>
              <a:rPr lang="en-US" dirty="0" err="1" smtClean="0"/>
              <a:t>inovasi</a:t>
            </a:r>
            <a:r>
              <a:rPr lang="en-US" dirty="0" smtClean="0"/>
              <a:t>;</a:t>
            </a:r>
          </a:p>
          <a:p>
            <a:r>
              <a:rPr lang="en-US" dirty="0" smtClean="0"/>
              <a:t>Bagaimana </a:t>
            </a:r>
            <a:r>
              <a:rPr lang="en-US" dirty="0" err="1" smtClean="0"/>
              <a:t>inovasi</a:t>
            </a:r>
            <a:r>
              <a:rPr lang="en-US" dirty="0" smtClean="0"/>
              <a:t> diterapkan, </a:t>
            </a:r>
            <a:r>
              <a:rPr lang="en-US" dirty="0" err="1" smtClean="0"/>
              <a:t>seberapa</a:t>
            </a:r>
            <a:r>
              <a:rPr lang="en-US" dirty="0" smtClean="0"/>
              <a:t> efektif/efisien .?</a:t>
            </a:r>
          </a:p>
          <a:p>
            <a:r>
              <a:rPr lang="en-US" i="1" dirty="0" smtClean="0"/>
              <a:t>the present condition</a:t>
            </a:r>
          </a:p>
          <a:p>
            <a:r>
              <a:rPr lang="en-US" i="1" dirty="0" smtClean="0"/>
              <a:t>constraints/weaknesses of the present condition</a:t>
            </a:r>
          </a:p>
          <a:p>
            <a:r>
              <a:rPr lang="en-US" i="1" dirty="0" smtClean="0"/>
              <a:t>Innovation applied, how </a:t>
            </a:r>
            <a:r>
              <a:rPr lang="en-US" i="1" dirty="0" err="1" smtClean="0"/>
              <a:t>efefective</a:t>
            </a:r>
            <a:r>
              <a:rPr lang="en-US" i="1" dirty="0" smtClean="0"/>
              <a:t> and efficient?/</a:t>
            </a:r>
          </a:p>
          <a:p>
            <a:r>
              <a:rPr lang="en-US" i="1" dirty="0" smtClean="0"/>
              <a:t>People involved in the project/ SDM terkait</a:t>
            </a:r>
          </a:p>
          <a:p>
            <a:r>
              <a:rPr lang="en-US" i="1" dirty="0" smtClean="0"/>
              <a:t>How the project will be applied</a:t>
            </a:r>
            <a:endParaRPr lang="en-US"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Kerangka Projek/Framework (2)</a:t>
            </a:r>
            <a:endParaRPr lang="en-US" dirty="0"/>
          </a:p>
        </p:txBody>
      </p:sp>
      <p:sp>
        <p:nvSpPr>
          <p:cNvPr id="3" name="Content Placeholder 2"/>
          <p:cNvSpPr>
            <a:spLocks noGrp="1"/>
          </p:cNvSpPr>
          <p:nvPr>
            <p:ph idx="1"/>
          </p:nvPr>
        </p:nvSpPr>
        <p:spPr/>
        <p:txBody>
          <a:bodyPr>
            <a:normAutofit/>
          </a:bodyPr>
          <a:lstStyle/>
          <a:p>
            <a:endParaRPr lang="en-US" b="1" dirty="0" smtClean="0"/>
          </a:p>
          <a:p>
            <a:endParaRPr lang="en-US" b="1" dirty="0" smtClean="0"/>
          </a:p>
          <a:p>
            <a:endParaRPr lang="en-US" b="1" dirty="0" smtClean="0"/>
          </a:p>
          <a:p>
            <a:pPr>
              <a:buNone/>
            </a:pPr>
            <a:endParaRPr lang="en-US" dirty="0"/>
          </a:p>
        </p:txBody>
      </p:sp>
      <p:graphicFrame>
        <p:nvGraphicFramePr>
          <p:cNvPr id="4" name="Table 3"/>
          <p:cNvGraphicFramePr>
            <a:graphicFrameLocks noGrp="1"/>
          </p:cNvGraphicFramePr>
          <p:nvPr/>
        </p:nvGraphicFramePr>
        <p:xfrm>
          <a:off x="1524000" y="1397000"/>
          <a:ext cx="6096000" cy="370840"/>
        </p:xfrm>
        <a:graphic>
          <a:graphicData uri="http://schemas.openxmlformats.org/drawingml/2006/table">
            <a:tbl>
              <a:tblPr firstRow="1" bandRow="1">
                <a:tableStyleId>{5C22544A-7EE6-4342-B048-85BDC9FD1C3A}</a:tableStyleId>
              </a:tblPr>
              <a:tblGrid>
                <a:gridCol w="3048000"/>
                <a:gridCol w="3048000"/>
              </a:tblGrid>
              <a:tr h="370840">
                <a:tc>
                  <a:txBody>
                    <a:bodyPr/>
                    <a:lstStyle/>
                    <a:p>
                      <a:endParaRPr lang="en-US" dirty="0"/>
                    </a:p>
                  </a:txBody>
                  <a:tcPr/>
                </a:tc>
                <a:tc>
                  <a:txBody>
                    <a:bodyPr/>
                    <a:lstStyle/>
                    <a:p>
                      <a:endParaRPr lang="en-US"/>
                    </a:p>
                  </a:txBody>
                  <a:tcPr/>
                </a:tc>
              </a:tr>
            </a:tbl>
          </a:graphicData>
        </a:graphic>
      </p:graphicFrame>
      <p:graphicFrame>
        <p:nvGraphicFramePr>
          <p:cNvPr id="5" name="Table 4"/>
          <p:cNvGraphicFramePr>
            <a:graphicFrameLocks noGrp="1"/>
          </p:cNvGraphicFramePr>
          <p:nvPr/>
        </p:nvGraphicFramePr>
        <p:xfrm>
          <a:off x="1524000" y="1397000"/>
          <a:ext cx="6096000" cy="7416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graphicFrame>
        <p:nvGraphicFramePr>
          <p:cNvPr id="6" name="Table 5"/>
          <p:cNvGraphicFramePr>
            <a:graphicFrameLocks noGrp="1"/>
          </p:cNvGraphicFramePr>
          <p:nvPr/>
        </p:nvGraphicFramePr>
        <p:xfrm>
          <a:off x="859813" y="1397000"/>
          <a:ext cx="6760187" cy="2960695"/>
        </p:xfrm>
        <a:graphic>
          <a:graphicData uri="http://schemas.openxmlformats.org/drawingml/2006/table">
            <a:tbl>
              <a:tblPr firstRow="1" bandRow="1">
                <a:tableStyleId>{5C22544A-7EE6-4342-B048-85BDC9FD1C3A}</a:tableStyleId>
              </a:tblPr>
              <a:tblGrid>
                <a:gridCol w="965741"/>
                <a:gridCol w="965741"/>
                <a:gridCol w="965741"/>
                <a:gridCol w="965741"/>
                <a:gridCol w="965741"/>
                <a:gridCol w="965741"/>
                <a:gridCol w="965741"/>
              </a:tblGrid>
              <a:tr h="977845">
                <a:tc>
                  <a:txBody>
                    <a:bodyPr/>
                    <a:lstStyle/>
                    <a:p>
                      <a:r>
                        <a:rPr lang="en-US" dirty="0" smtClean="0"/>
                        <a:t>No</a:t>
                      </a:r>
                      <a:endParaRPr lang="en-US" dirty="0"/>
                    </a:p>
                  </a:txBody>
                  <a:tcPr/>
                </a:tc>
                <a:tc>
                  <a:txBody>
                    <a:bodyPr/>
                    <a:lstStyle/>
                    <a:p>
                      <a:r>
                        <a:rPr lang="en-US" dirty="0" smtClean="0"/>
                        <a:t>Activity</a:t>
                      </a:r>
                      <a:endParaRPr lang="en-US" dirty="0"/>
                    </a:p>
                  </a:txBody>
                  <a:tcPr/>
                </a:tc>
                <a:tc>
                  <a:txBody>
                    <a:bodyPr/>
                    <a:lstStyle/>
                    <a:p>
                      <a:r>
                        <a:rPr lang="en-US" dirty="0" smtClean="0"/>
                        <a:t>Sub-Activity</a:t>
                      </a:r>
                      <a:endParaRPr lang="en-US" dirty="0"/>
                    </a:p>
                  </a:txBody>
                  <a:tcPr/>
                </a:tc>
                <a:tc>
                  <a:txBody>
                    <a:bodyPr/>
                    <a:lstStyle/>
                    <a:p>
                      <a:r>
                        <a:rPr lang="en-US" dirty="0" smtClean="0"/>
                        <a:t>Bulan1</a:t>
                      </a:r>
                      <a:endParaRPr lang="en-US" dirty="0"/>
                    </a:p>
                  </a:txBody>
                  <a:tcPr/>
                </a:tc>
                <a:tc>
                  <a:txBody>
                    <a:bodyPr/>
                    <a:lstStyle/>
                    <a:p>
                      <a:r>
                        <a:rPr lang="en-US" dirty="0" smtClean="0"/>
                        <a:t>Bulan2</a:t>
                      </a:r>
                      <a:endParaRPr lang="en-US" dirty="0"/>
                    </a:p>
                  </a:txBody>
                  <a:tcPr/>
                </a:tc>
                <a:tc>
                  <a:txBody>
                    <a:bodyPr/>
                    <a:lstStyle/>
                    <a:p>
                      <a:r>
                        <a:rPr lang="en-US" dirty="0" smtClean="0"/>
                        <a:t>Bulan</a:t>
                      </a:r>
                      <a:r>
                        <a:rPr lang="en-US" baseline="0" dirty="0" smtClean="0"/>
                        <a:t> n</a:t>
                      </a:r>
                      <a:endParaRPr lang="en-US" dirty="0"/>
                    </a:p>
                  </a:txBody>
                  <a:tcPr/>
                </a:tc>
                <a:tc>
                  <a:txBody>
                    <a:bodyPr/>
                    <a:lstStyle/>
                    <a:p>
                      <a:r>
                        <a:rPr lang="en-US" dirty="0" smtClean="0"/>
                        <a:t>Hasil</a:t>
                      </a:r>
                      <a:endParaRPr lang="en-US" dirty="0"/>
                    </a:p>
                  </a:txBody>
                  <a:tcPr/>
                </a:tc>
              </a:tr>
              <a:tr h="39657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9657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9657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9657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9657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7" name="Rectangle 6"/>
          <p:cNvSpPr/>
          <p:nvPr/>
        </p:nvSpPr>
        <p:spPr>
          <a:xfrm>
            <a:off x="1843709" y="5227101"/>
            <a:ext cx="4714892" cy="923330"/>
          </a:xfrm>
          <a:prstGeom prst="rect">
            <a:avLst/>
          </a:prstGeom>
        </p:spPr>
        <p:txBody>
          <a:bodyPr wrap="square">
            <a:spAutoFit/>
          </a:bodyPr>
          <a:lstStyle/>
          <a:p>
            <a:r>
              <a:rPr lang="en-US" dirty="0" smtClean="0"/>
              <a:t>Diberikan </a:t>
            </a:r>
            <a:r>
              <a:rPr lang="en-US" dirty="0" err="1" smtClean="0"/>
              <a:t>detil</a:t>
            </a:r>
            <a:r>
              <a:rPr lang="en-US" dirty="0" smtClean="0"/>
              <a:t> aktivitas dan  sub aktivitas dalam bulan (b/m1-b/</a:t>
            </a:r>
            <a:r>
              <a:rPr lang="en-US" dirty="0" err="1" smtClean="0"/>
              <a:t>mn</a:t>
            </a:r>
            <a:r>
              <a:rPr lang="en-US" dirty="0" smtClean="0"/>
              <a:t>) mulai dari planning sampai dengan evaluation, disertai  pencapaian hasil.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Kerangka Projek/Project Framework</a:t>
            </a:r>
            <a:endParaRPr lang="en-US" dirty="0"/>
          </a:p>
        </p:txBody>
      </p:sp>
      <p:sp>
        <p:nvSpPr>
          <p:cNvPr id="3" name="Content Placeholder 2"/>
          <p:cNvSpPr>
            <a:spLocks noGrp="1"/>
          </p:cNvSpPr>
          <p:nvPr>
            <p:ph idx="1"/>
          </p:nvPr>
        </p:nvSpPr>
        <p:spPr/>
        <p:txBody>
          <a:bodyPr>
            <a:normAutofit/>
          </a:bodyPr>
          <a:lstStyle/>
          <a:p>
            <a:pPr>
              <a:buNone/>
            </a:pPr>
            <a:r>
              <a:rPr lang="en-US" b="1" dirty="0" err="1" smtClean="0"/>
              <a:t>Alur</a:t>
            </a:r>
            <a:r>
              <a:rPr lang="en-US" b="1" dirty="0" smtClean="0"/>
              <a:t> Kerja </a:t>
            </a:r>
            <a:r>
              <a:rPr lang="en-US" b="1" i="1" dirty="0" smtClean="0"/>
              <a:t>(Business Process)</a:t>
            </a:r>
          </a:p>
          <a:p>
            <a:pPr>
              <a:buNone/>
            </a:pPr>
            <a:r>
              <a:rPr lang="en-US" i="1" dirty="0" smtClean="0"/>
              <a:t>Isi :</a:t>
            </a:r>
          </a:p>
          <a:p>
            <a:pPr>
              <a:buNone/>
            </a:pPr>
            <a:r>
              <a:rPr lang="en-US" dirty="0" smtClean="0"/>
              <a:t>	Diberikan penjelasan (</a:t>
            </a:r>
            <a:r>
              <a:rPr lang="en-US" dirty="0" err="1" smtClean="0"/>
              <a:t>bagan</a:t>
            </a:r>
            <a:r>
              <a:rPr lang="en-US" dirty="0" smtClean="0"/>
              <a:t> dan keterangan) mengenai </a:t>
            </a:r>
            <a:r>
              <a:rPr lang="fi-FI" dirty="0" smtClean="0"/>
              <a:t>alur/tahapan kerja  produk inovasi</a:t>
            </a:r>
          </a:p>
          <a:p>
            <a:pPr>
              <a:buNone/>
            </a:pPr>
            <a:r>
              <a:rPr lang="fi-FI" dirty="0" smtClean="0"/>
              <a:t>• Penjelasan alur dan tahapan kerja.</a:t>
            </a:r>
            <a:endParaRPr lang="en-US" dirty="0" smtClean="0"/>
          </a:p>
          <a:p>
            <a:pPr>
              <a:buNone/>
            </a:pPr>
            <a:r>
              <a:rPr lang="en-US" dirty="0" smtClean="0"/>
              <a:t>• </a:t>
            </a:r>
            <a:r>
              <a:rPr lang="en-US" i="1" dirty="0" smtClean="0"/>
              <a:t>explanation of the stages of work flow and</a:t>
            </a:r>
          </a:p>
          <a:p>
            <a:pPr>
              <a:buNone/>
            </a:pPr>
            <a:r>
              <a:rPr lang="en-US" i="1" dirty="0" smtClean="0"/>
              <a:t>	project innovation.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Kerangka Projek/Project Framework</a:t>
            </a:r>
            <a:endParaRPr lang="en-US" dirty="0"/>
          </a:p>
        </p:txBody>
      </p:sp>
      <p:sp>
        <p:nvSpPr>
          <p:cNvPr id="3" name="Content Placeholder 2"/>
          <p:cNvSpPr>
            <a:spLocks noGrp="1"/>
          </p:cNvSpPr>
          <p:nvPr>
            <p:ph idx="1"/>
          </p:nvPr>
        </p:nvSpPr>
        <p:spPr/>
        <p:txBody>
          <a:bodyPr>
            <a:normAutofit/>
          </a:bodyPr>
          <a:lstStyle/>
          <a:p>
            <a:pPr>
              <a:buNone/>
            </a:pPr>
            <a:r>
              <a:rPr lang="en-US" b="1" dirty="0" smtClean="0"/>
              <a:t>Indikator Pencapaian </a:t>
            </a:r>
            <a:r>
              <a:rPr lang="en-US" b="1" dirty="0" err="1" smtClean="0"/>
              <a:t>Inovasi</a:t>
            </a:r>
            <a:r>
              <a:rPr lang="en-US" b="1" dirty="0" smtClean="0"/>
              <a:t> </a:t>
            </a:r>
            <a:r>
              <a:rPr lang="en-US" b="1" i="1" dirty="0" smtClean="0"/>
              <a:t>(Indicator of Innovation </a:t>
            </a:r>
            <a:r>
              <a:rPr lang="en-US" i="1" dirty="0" smtClean="0"/>
              <a:t>Achievement)/Business Process</a:t>
            </a:r>
          </a:p>
          <a:p>
            <a:pPr>
              <a:buNone/>
            </a:pPr>
            <a:r>
              <a:rPr lang="en-US" i="1" dirty="0" smtClean="0"/>
              <a:t>Isi:</a:t>
            </a:r>
          </a:p>
          <a:p>
            <a:r>
              <a:rPr lang="sv-SE" dirty="0" smtClean="0"/>
              <a:t>Penjelasan  tolok ukur keberhasilan </a:t>
            </a:r>
            <a:r>
              <a:rPr lang="en-US" dirty="0" smtClean="0"/>
              <a:t>project </a:t>
            </a:r>
            <a:r>
              <a:rPr lang="en-US" dirty="0" err="1" smtClean="0"/>
              <a:t>inovasi</a:t>
            </a:r>
            <a:r>
              <a:rPr lang="en-US" dirty="0" smtClean="0"/>
              <a:t> yang dilakukan.</a:t>
            </a:r>
          </a:p>
          <a:p>
            <a:pPr>
              <a:buNone/>
            </a:pPr>
            <a:r>
              <a:rPr lang="en-US" dirty="0" smtClean="0"/>
              <a:t>• note: manfaat utama yang </a:t>
            </a:r>
            <a:r>
              <a:rPr lang="en-US" i="1" dirty="0" err="1" smtClean="0"/>
              <a:t>terukur</a:t>
            </a:r>
            <a:r>
              <a:rPr lang="en-US" i="1" dirty="0" smtClean="0"/>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IV.Biaya</a:t>
            </a:r>
            <a:r>
              <a:rPr lang="en-US" dirty="0" smtClean="0"/>
              <a:t> Projek/Project Cost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4.1 Rincian biaya yang diperlukan dalam implementasi </a:t>
            </a:r>
            <a:r>
              <a:rPr lang="en-US" dirty="0" err="1" smtClean="0"/>
              <a:t>inovasi</a:t>
            </a:r>
            <a:endParaRPr lang="en-US" dirty="0" smtClean="0"/>
          </a:p>
          <a:p>
            <a:pPr>
              <a:buNone/>
            </a:pPr>
            <a:r>
              <a:rPr lang="en-US" dirty="0" smtClean="0"/>
              <a:t>• 4.2 Sumber dana untuk </a:t>
            </a:r>
            <a:r>
              <a:rPr lang="en-US" dirty="0" err="1" smtClean="0"/>
              <a:t>pembiayaan</a:t>
            </a:r>
            <a:endParaRPr lang="en-US" dirty="0" smtClean="0"/>
          </a:p>
          <a:p>
            <a:pPr>
              <a:buNone/>
            </a:pPr>
            <a:r>
              <a:rPr lang="en-US" dirty="0" smtClean="0"/>
              <a:t>• 4.3 Cost and benefit</a:t>
            </a:r>
          </a:p>
          <a:p>
            <a:pPr>
              <a:buNone/>
            </a:pPr>
            <a:r>
              <a:rPr lang="en-US" dirty="0" smtClean="0"/>
              <a:t>• 4.4 Dapat diketahui perbandingan resources (biaya, waktu, SDM, sistem, dll. ) yang dikeluarkan sebelum </a:t>
            </a:r>
            <a:r>
              <a:rPr lang="it-IT" dirty="0" smtClean="0"/>
              <a:t>dan sesudah projek inovasi </a:t>
            </a:r>
          </a:p>
          <a:p>
            <a:pPr>
              <a:buNone/>
            </a:pPr>
            <a:r>
              <a:rPr lang="it-IT" dirty="0" smtClean="0"/>
              <a:t>	diimplementasikan.</a:t>
            </a:r>
          </a:p>
          <a:p>
            <a:pPr>
              <a:buNone/>
            </a:pPr>
            <a:r>
              <a:rPr lang="en-US" dirty="0" smtClean="0"/>
              <a:t>• Apabila ditampilkan dalam tabel maka perlu</a:t>
            </a:r>
          </a:p>
          <a:p>
            <a:pPr>
              <a:buNone/>
            </a:pPr>
            <a:r>
              <a:rPr lang="en-US" dirty="0" smtClean="0"/>
              <a:t>	diterangkan dengan jelas.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Rencana Projek</a:t>
            </a:r>
            <a:endParaRPr lang="id-ID" dirty="0"/>
          </a:p>
        </p:txBody>
      </p:sp>
      <p:sp>
        <p:nvSpPr>
          <p:cNvPr id="3" name="Content Placeholder 2"/>
          <p:cNvSpPr>
            <a:spLocks noGrp="1"/>
          </p:cNvSpPr>
          <p:nvPr>
            <p:ph idx="1"/>
          </p:nvPr>
        </p:nvSpPr>
        <p:spPr/>
        <p:txBody>
          <a:bodyPr>
            <a:normAutofit lnSpcReduction="10000"/>
          </a:bodyPr>
          <a:lstStyle/>
          <a:p>
            <a:r>
              <a:rPr lang="id-ID" b="1" dirty="0" smtClean="0"/>
              <a:t>Good</a:t>
            </a:r>
          </a:p>
          <a:p>
            <a:pPr>
              <a:buNone/>
            </a:pPr>
            <a:r>
              <a:rPr lang="id-ID" dirty="0" smtClean="0"/>
              <a:t>	Clear but no prototype.</a:t>
            </a:r>
          </a:p>
          <a:p>
            <a:r>
              <a:rPr lang="id-ID" b="1" dirty="0" smtClean="0"/>
              <a:t>Distinction</a:t>
            </a:r>
          </a:p>
          <a:p>
            <a:pPr>
              <a:buNone/>
            </a:pPr>
            <a:r>
              <a:rPr lang="id-ID" dirty="0" smtClean="0"/>
              <a:t>	There is prototype that has not been implemented.</a:t>
            </a:r>
          </a:p>
          <a:p>
            <a:r>
              <a:rPr lang="id-ID" b="1" dirty="0" smtClean="0"/>
              <a:t>Excellence</a:t>
            </a:r>
          </a:p>
          <a:p>
            <a:pPr>
              <a:buNone/>
            </a:pPr>
            <a:r>
              <a:rPr lang="id-ID" dirty="0" smtClean="0"/>
              <a:t>	Prototype that has been implemented.</a:t>
            </a:r>
          </a:p>
          <a:p>
            <a:pPr>
              <a:buNone/>
            </a:pPr>
            <a:r>
              <a:rPr lang="id-ID" dirty="0" smtClean="0"/>
              <a:t>Bobot 10</a:t>
            </a:r>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Resiko</a:t>
            </a:r>
            <a:endParaRPr lang="id-ID" dirty="0"/>
          </a:p>
        </p:txBody>
      </p:sp>
      <p:sp>
        <p:nvSpPr>
          <p:cNvPr id="3" name="Content Placeholder 2"/>
          <p:cNvSpPr>
            <a:spLocks noGrp="1"/>
          </p:cNvSpPr>
          <p:nvPr>
            <p:ph idx="1"/>
          </p:nvPr>
        </p:nvSpPr>
        <p:spPr/>
        <p:txBody>
          <a:bodyPr/>
          <a:lstStyle/>
          <a:p>
            <a:r>
              <a:rPr lang="id-ID" b="1" dirty="0" smtClean="0"/>
              <a:t>Good</a:t>
            </a:r>
          </a:p>
          <a:p>
            <a:pPr>
              <a:buNone/>
            </a:pPr>
            <a:r>
              <a:rPr lang="id-ID" dirty="0" smtClean="0"/>
              <a:t>	Well identified but no solution.</a:t>
            </a:r>
          </a:p>
          <a:p>
            <a:r>
              <a:rPr lang="id-ID" b="1" dirty="0" smtClean="0"/>
              <a:t>Distinction</a:t>
            </a:r>
          </a:p>
          <a:p>
            <a:pPr>
              <a:buNone/>
            </a:pPr>
            <a:r>
              <a:rPr lang="id-ID" dirty="0" smtClean="0"/>
              <a:t>	Well identified but least solution.</a:t>
            </a:r>
          </a:p>
          <a:p>
            <a:r>
              <a:rPr lang="id-ID" b="1" dirty="0" smtClean="0"/>
              <a:t>Excellence</a:t>
            </a:r>
          </a:p>
          <a:p>
            <a:pPr>
              <a:buNone/>
            </a:pPr>
            <a:r>
              <a:rPr lang="id-ID" dirty="0" smtClean="0"/>
              <a:t>	Well identified and great solution.</a:t>
            </a:r>
          </a:p>
          <a:p>
            <a:pPr>
              <a:buNone/>
            </a:pPr>
            <a:r>
              <a:rPr lang="id-ID" dirty="0" smtClean="0"/>
              <a:t>Bobot 10.</a:t>
            </a:r>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Output</a:t>
            </a:r>
            <a:endParaRPr lang="id-ID" dirty="0"/>
          </a:p>
        </p:txBody>
      </p:sp>
      <p:sp>
        <p:nvSpPr>
          <p:cNvPr id="3" name="Content Placeholder 2"/>
          <p:cNvSpPr>
            <a:spLocks noGrp="1"/>
          </p:cNvSpPr>
          <p:nvPr>
            <p:ph idx="1"/>
          </p:nvPr>
        </p:nvSpPr>
        <p:spPr/>
        <p:txBody>
          <a:bodyPr>
            <a:normAutofit fontScale="92500" lnSpcReduction="20000"/>
          </a:bodyPr>
          <a:lstStyle/>
          <a:p>
            <a:r>
              <a:rPr lang="id-ID" b="1" dirty="0" smtClean="0"/>
              <a:t>Good</a:t>
            </a:r>
          </a:p>
          <a:p>
            <a:pPr>
              <a:buNone/>
            </a:pPr>
            <a:r>
              <a:rPr lang="id-ID" dirty="0" smtClean="0"/>
              <a:t>	Well defined and gives impact to unit/department.</a:t>
            </a:r>
          </a:p>
          <a:p>
            <a:r>
              <a:rPr lang="id-ID" b="1" dirty="0" smtClean="0"/>
              <a:t>Distinction</a:t>
            </a:r>
          </a:p>
          <a:p>
            <a:pPr>
              <a:buNone/>
            </a:pPr>
            <a:r>
              <a:rPr lang="id-ID" dirty="0" smtClean="0"/>
              <a:t>	 Well defined and gives impact to Business Unit/Directorate 	</a:t>
            </a:r>
          </a:p>
          <a:p>
            <a:r>
              <a:rPr lang="id-ID" b="1" dirty="0" smtClean="0"/>
              <a:t>Excellence</a:t>
            </a:r>
          </a:p>
          <a:p>
            <a:pPr>
              <a:buNone/>
            </a:pPr>
            <a:r>
              <a:rPr lang="id-ID" dirty="0" smtClean="0"/>
              <a:t>	 Well defined and gives impact to national/Binus Group.</a:t>
            </a:r>
          </a:p>
          <a:p>
            <a:pPr>
              <a:buNone/>
            </a:pPr>
            <a:r>
              <a:rPr lang="id-ID" dirty="0" smtClean="0"/>
              <a:t>Bobot 20</a:t>
            </a:r>
            <a:endParaRPr lang="id-ID"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Novelty</a:t>
            </a:r>
            <a:endParaRPr lang="id-ID" dirty="0"/>
          </a:p>
        </p:txBody>
      </p:sp>
      <p:sp>
        <p:nvSpPr>
          <p:cNvPr id="3" name="Content Placeholder 2"/>
          <p:cNvSpPr>
            <a:spLocks noGrp="1"/>
          </p:cNvSpPr>
          <p:nvPr>
            <p:ph idx="1"/>
          </p:nvPr>
        </p:nvSpPr>
        <p:spPr/>
        <p:txBody>
          <a:bodyPr>
            <a:normAutofit fontScale="92500" lnSpcReduction="10000"/>
          </a:bodyPr>
          <a:lstStyle/>
          <a:p>
            <a:r>
              <a:rPr lang="id-ID" b="1" dirty="0" smtClean="0"/>
              <a:t>Good</a:t>
            </a:r>
          </a:p>
          <a:p>
            <a:pPr>
              <a:buNone/>
            </a:pPr>
            <a:r>
              <a:rPr lang="id-ID" dirty="0" smtClean="0"/>
              <a:t>	The project is already exist with moderate improvement.</a:t>
            </a:r>
          </a:p>
          <a:p>
            <a:r>
              <a:rPr lang="id-ID" b="1" dirty="0" smtClean="0"/>
              <a:t>Distinction</a:t>
            </a:r>
          </a:p>
          <a:p>
            <a:pPr>
              <a:buNone/>
            </a:pPr>
            <a:r>
              <a:rPr lang="id-ID" dirty="0" smtClean="0"/>
              <a:t>	 The project is already exist with heavy improvement.</a:t>
            </a:r>
          </a:p>
          <a:p>
            <a:r>
              <a:rPr lang="id-ID" b="1" dirty="0" smtClean="0"/>
              <a:t>Excellence</a:t>
            </a:r>
          </a:p>
          <a:p>
            <a:pPr>
              <a:buNone/>
            </a:pPr>
            <a:r>
              <a:rPr lang="id-ID" dirty="0" smtClean="0"/>
              <a:t>	 New to BINUS Group/National.</a:t>
            </a:r>
          </a:p>
          <a:p>
            <a:pPr>
              <a:buNone/>
            </a:pPr>
            <a:r>
              <a:rPr lang="id-ID" dirty="0" smtClean="0"/>
              <a:t>Bobot 20</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Pemahaman (1)</a:t>
            </a:r>
            <a:endParaRPr lang="id-ID" dirty="0"/>
          </a:p>
        </p:txBody>
      </p:sp>
      <p:sp>
        <p:nvSpPr>
          <p:cNvPr id="3" name="Content Placeholder 2"/>
          <p:cNvSpPr>
            <a:spLocks noGrp="1"/>
          </p:cNvSpPr>
          <p:nvPr>
            <p:ph idx="1"/>
          </p:nvPr>
        </p:nvSpPr>
        <p:spPr/>
        <p:txBody>
          <a:bodyPr/>
          <a:lstStyle/>
          <a:p>
            <a:r>
              <a:rPr lang="id-ID" b="1" dirty="0" smtClean="0"/>
              <a:t>Inovasi</a:t>
            </a:r>
            <a:r>
              <a:rPr lang="id-ID" dirty="0" smtClean="0"/>
              <a:t> adalah,”Terus meningkatkan </a:t>
            </a:r>
            <a:r>
              <a:rPr lang="id-ID" i="1" dirty="0" smtClean="0">
                <a:solidFill>
                  <a:srgbClr val="FF0000"/>
                </a:solidFill>
              </a:rPr>
              <a:t>proses dan keadaan </a:t>
            </a:r>
            <a:r>
              <a:rPr lang="id-ID" dirty="0" smtClean="0"/>
              <a:t>menjadi lebih baik dengan mendorong pemikiran yang tidak biasa (</a:t>
            </a:r>
            <a:r>
              <a:rPr lang="id-ID" i="1" dirty="0" smtClean="0">
                <a:solidFill>
                  <a:srgbClr val="FF0000"/>
                </a:solidFill>
              </a:rPr>
              <a:t>thinking out-of the box</a:t>
            </a:r>
            <a:r>
              <a:rPr lang="id-ID" dirty="0" smtClean="0"/>
              <a:t>) </a:t>
            </a:r>
            <a:r>
              <a:rPr lang="id-ID" dirty="0" smtClean="0">
                <a:solidFill>
                  <a:srgbClr val="FF0000"/>
                </a:solidFill>
              </a:rPr>
              <a:t>untuk memecahkan masalah atau menciptakan pengetahuan baru, </a:t>
            </a:r>
            <a:r>
              <a:rPr lang="id-ID" dirty="0" smtClean="0"/>
              <a:t>misalnya melalui penggunaan teknologi atau penelitian tertentu yang mendukung.”</a:t>
            </a:r>
            <a:endParaRPr lang="id-ID"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Implementation</a:t>
            </a:r>
            <a:endParaRPr lang="id-ID" dirty="0"/>
          </a:p>
        </p:txBody>
      </p:sp>
      <p:sp>
        <p:nvSpPr>
          <p:cNvPr id="3" name="Content Placeholder 2"/>
          <p:cNvSpPr>
            <a:spLocks noGrp="1"/>
          </p:cNvSpPr>
          <p:nvPr>
            <p:ph idx="1"/>
          </p:nvPr>
        </p:nvSpPr>
        <p:spPr/>
        <p:txBody>
          <a:bodyPr/>
          <a:lstStyle/>
          <a:p>
            <a:r>
              <a:rPr lang="id-ID" b="1" dirty="0" smtClean="0"/>
              <a:t>Good</a:t>
            </a:r>
          </a:p>
          <a:p>
            <a:pPr>
              <a:buNone/>
            </a:pPr>
            <a:r>
              <a:rPr lang="id-ID" dirty="0" smtClean="0"/>
              <a:t>	The project is partially implemented.</a:t>
            </a:r>
          </a:p>
          <a:p>
            <a:r>
              <a:rPr lang="id-ID" b="1" dirty="0" smtClean="0"/>
              <a:t>Distinction</a:t>
            </a:r>
          </a:p>
          <a:p>
            <a:pPr>
              <a:buNone/>
            </a:pPr>
            <a:r>
              <a:rPr lang="id-ID" dirty="0" smtClean="0"/>
              <a:t>	 The project is mostly implemented.</a:t>
            </a:r>
          </a:p>
          <a:p>
            <a:r>
              <a:rPr lang="id-ID" b="1" dirty="0" smtClean="0"/>
              <a:t>Excellence</a:t>
            </a:r>
          </a:p>
          <a:p>
            <a:pPr>
              <a:buNone/>
            </a:pPr>
            <a:r>
              <a:rPr lang="id-ID" dirty="0" smtClean="0"/>
              <a:t>	 The project is fully implemented.</a:t>
            </a:r>
          </a:p>
          <a:p>
            <a:pPr>
              <a:buNone/>
            </a:pPr>
            <a:r>
              <a:rPr lang="id-ID" dirty="0" smtClean="0"/>
              <a:t>Bobot 20</a:t>
            </a:r>
            <a:endParaRPr lang="id-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Penilaian Presentasi</a:t>
            </a:r>
            <a:endParaRPr lang="id-ID" dirty="0"/>
          </a:p>
        </p:txBody>
      </p:sp>
      <p:sp>
        <p:nvSpPr>
          <p:cNvPr id="3" name="Content Placeholder 2"/>
          <p:cNvSpPr>
            <a:spLocks noGrp="1"/>
          </p:cNvSpPr>
          <p:nvPr>
            <p:ph idx="1"/>
          </p:nvPr>
        </p:nvSpPr>
        <p:spPr/>
        <p:txBody>
          <a:bodyPr/>
          <a:lstStyle/>
          <a:p>
            <a:r>
              <a:rPr lang="id-ID" b="1" dirty="0" smtClean="0"/>
              <a:t>Good</a:t>
            </a:r>
          </a:p>
          <a:p>
            <a:pPr>
              <a:buNone/>
            </a:pPr>
            <a:r>
              <a:rPr lang="id-ID" dirty="0" smtClean="0"/>
              <a:t>	Clear/follow the presentation format.</a:t>
            </a:r>
          </a:p>
          <a:p>
            <a:r>
              <a:rPr lang="id-ID" b="1" dirty="0" smtClean="0"/>
              <a:t>Distinction</a:t>
            </a:r>
          </a:p>
          <a:p>
            <a:pPr>
              <a:buNone/>
            </a:pPr>
            <a:r>
              <a:rPr lang="id-ID" dirty="0" smtClean="0"/>
              <a:t>	 Good + additional data and example.</a:t>
            </a:r>
          </a:p>
          <a:p>
            <a:r>
              <a:rPr lang="id-ID" b="1" dirty="0" smtClean="0"/>
              <a:t>Excellence</a:t>
            </a:r>
          </a:p>
          <a:p>
            <a:pPr>
              <a:buNone/>
            </a:pPr>
            <a:r>
              <a:rPr lang="id-ID" dirty="0" smtClean="0"/>
              <a:t>	 distinction + presentation is well delivered.</a:t>
            </a:r>
          </a:p>
          <a:p>
            <a:pPr>
              <a:buNone/>
            </a:pPr>
            <a:r>
              <a:rPr lang="id-ID" dirty="0" smtClean="0"/>
              <a:t>Bobot 10</a:t>
            </a:r>
            <a:endParaRPr lang="id-ID"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DAFTAR PUSTAKA</a:t>
            </a:r>
            <a:br>
              <a:rPr lang="en-US" b="1" dirty="0" smtClean="0"/>
            </a:br>
            <a:r>
              <a:rPr lang="en-US" b="1" dirty="0" smtClean="0"/>
              <a:t>(Reference)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Menggunakan sumber yang sesuai dan mendukung</a:t>
            </a:r>
          </a:p>
          <a:p>
            <a:pPr>
              <a:buNone/>
            </a:pPr>
            <a:r>
              <a:rPr lang="en-US" dirty="0" smtClean="0"/>
              <a:t>	data/informasi yang digunakan dalam proposal.</a:t>
            </a:r>
          </a:p>
          <a:p>
            <a:pPr>
              <a:buNone/>
            </a:pPr>
            <a:r>
              <a:rPr lang="en-US" dirty="0" smtClean="0"/>
              <a:t>	Cara :</a:t>
            </a:r>
          </a:p>
          <a:p>
            <a:pPr>
              <a:buNone/>
            </a:pPr>
            <a:r>
              <a:rPr lang="en-US" dirty="0" smtClean="0"/>
              <a:t>1. </a:t>
            </a:r>
            <a:r>
              <a:rPr lang="en-US" dirty="0" err="1" smtClean="0"/>
              <a:t>Cantumkan</a:t>
            </a:r>
            <a:r>
              <a:rPr lang="en-US" dirty="0" smtClean="0"/>
              <a:t> Pengarang, judul, dan tahun terbit sumber</a:t>
            </a:r>
          </a:p>
          <a:p>
            <a:pPr>
              <a:buNone/>
            </a:pPr>
            <a:r>
              <a:rPr lang="en-US" dirty="0" smtClean="0"/>
              <a:t>	pustaka.</a:t>
            </a:r>
          </a:p>
          <a:p>
            <a:pPr>
              <a:buNone/>
            </a:pPr>
            <a:r>
              <a:rPr lang="en-US" dirty="0" smtClean="0"/>
              <a:t>2. Susun  secara </a:t>
            </a:r>
            <a:r>
              <a:rPr lang="en-US" dirty="0" err="1" smtClean="0"/>
              <a:t>alfabetis</a:t>
            </a:r>
            <a:r>
              <a:rPr lang="en-US" dirty="0" smtClean="0"/>
              <a:t>.</a:t>
            </a:r>
          </a:p>
          <a:p>
            <a:pPr>
              <a:buNone/>
            </a:pPr>
            <a:r>
              <a:rPr lang="nn-NO" dirty="0" smtClean="0"/>
              <a:t>3. Jika sumber internet, sertakan alamat url dan subjek</a:t>
            </a:r>
          </a:p>
          <a:p>
            <a:pPr>
              <a:buNone/>
            </a:pPr>
            <a:r>
              <a:rPr lang="en-US" dirty="0" smtClean="0"/>
              <a:t>	informasi.</a:t>
            </a:r>
          </a:p>
          <a:p>
            <a:pPr>
              <a:buNone/>
            </a:pPr>
            <a:r>
              <a:rPr lang="sv-SE" dirty="0" smtClean="0"/>
              <a:t>4. Judul gambar, tabel, dll.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Lampiran/Attachment</a:t>
            </a:r>
            <a:endParaRPr lang="en-US" dirty="0"/>
          </a:p>
        </p:txBody>
      </p:sp>
      <p:sp>
        <p:nvSpPr>
          <p:cNvPr id="3" name="Content Placeholder 2"/>
          <p:cNvSpPr>
            <a:spLocks noGrp="1"/>
          </p:cNvSpPr>
          <p:nvPr>
            <p:ph idx="1"/>
          </p:nvPr>
        </p:nvSpPr>
        <p:spPr/>
        <p:txBody>
          <a:bodyPr>
            <a:normAutofit/>
          </a:bodyPr>
          <a:lstStyle/>
          <a:p>
            <a:pPr>
              <a:buNone/>
            </a:pPr>
            <a:r>
              <a:rPr lang="en-US" b="1" i="1" dirty="0" smtClean="0"/>
              <a:t>Isi/Content, (apabila ada):</a:t>
            </a:r>
          </a:p>
          <a:p>
            <a:pPr>
              <a:buNone/>
            </a:pPr>
            <a:r>
              <a:rPr lang="en-US" dirty="0" smtClean="0"/>
              <a:t>• </a:t>
            </a:r>
            <a:r>
              <a:rPr lang="en-US" i="1" dirty="0" smtClean="0"/>
              <a:t>(</a:t>
            </a:r>
            <a:r>
              <a:rPr lang="en-US" i="1" dirty="0" err="1" smtClean="0"/>
              <a:t>kuesioner</a:t>
            </a:r>
            <a:r>
              <a:rPr lang="en-US" i="1" dirty="0" smtClean="0"/>
              <a:t>, gambar / foto, dokumen tambahan</a:t>
            </a:r>
          </a:p>
          <a:p>
            <a:pPr>
              <a:buNone/>
            </a:pPr>
            <a:r>
              <a:rPr lang="en-US" i="1" dirty="0" smtClean="0"/>
              <a:t>	yang berhubungan dengan projek)</a:t>
            </a:r>
          </a:p>
          <a:p>
            <a:pPr>
              <a:buNone/>
            </a:pPr>
            <a:r>
              <a:rPr lang="en-US" dirty="0" smtClean="0"/>
              <a:t>	• </a:t>
            </a:r>
            <a:r>
              <a:rPr lang="en-US" i="1" dirty="0" smtClean="0"/>
              <a:t>(questionnaires, pictures / photos, additional</a:t>
            </a:r>
          </a:p>
          <a:p>
            <a:pPr>
              <a:buNone/>
            </a:pPr>
            <a:r>
              <a:rPr lang="en-US" i="1" dirty="0" smtClean="0"/>
              <a:t>	documents related to the project)</a:t>
            </a:r>
          </a:p>
          <a:p>
            <a:pPr>
              <a:buNone/>
            </a:pPr>
            <a:r>
              <a:rPr lang="en-US" dirty="0" smtClean="0"/>
              <a:t>	• </a:t>
            </a:r>
            <a:r>
              <a:rPr lang="en-US" b="1" i="1" dirty="0" err="1" smtClean="0"/>
              <a:t>Sertakan</a:t>
            </a:r>
            <a:r>
              <a:rPr lang="en-US" b="1" i="1" dirty="0" smtClean="0"/>
              <a:t> Judul Lampiran / Titles of</a:t>
            </a:r>
          </a:p>
          <a:p>
            <a:pPr>
              <a:buNone/>
            </a:pPr>
            <a:r>
              <a:rPr lang="en-US" b="1" i="1" dirty="0" smtClean="0"/>
              <a:t>	Appendix&gt;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Kriteria Penilaian dan </a:t>
            </a:r>
            <a:r>
              <a:rPr lang="en-US" dirty="0" err="1" smtClean="0"/>
              <a:t>Bobot</a:t>
            </a:r>
            <a:r>
              <a:rPr lang="en-US" dirty="0" smtClean="0"/>
              <a:t/>
            </a:r>
            <a:br>
              <a:rPr lang="en-US" dirty="0" smtClean="0"/>
            </a:br>
            <a:r>
              <a:rPr lang="en-US" dirty="0" smtClean="0"/>
              <a:t>(Menuju 3 besar)</a:t>
            </a:r>
            <a:endParaRPr lang="id-ID"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Latar belakang dan </a:t>
            </a:r>
            <a:r>
              <a:rPr lang="en-US" dirty="0" err="1" smtClean="0"/>
              <a:t>rumusan</a:t>
            </a:r>
            <a:r>
              <a:rPr lang="en-US" dirty="0" smtClean="0"/>
              <a:t> masalah (5)</a:t>
            </a:r>
          </a:p>
          <a:p>
            <a:pPr marL="514350" indent="-514350">
              <a:buAutoNum type="arabicPeriod"/>
            </a:pPr>
            <a:r>
              <a:rPr lang="en-US" dirty="0" smtClean="0"/>
              <a:t>Studi Pustaka (5)</a:t>
            </a:r>
          </a:p>
          <a:p>
            <a:pPr marL="514350" indent="-514350">
              <a:buAutoNum type="arabicPeriod"/>
            </a:pPr>
            <a:r>
              <a:rPr lang="en-US" dirty="0" smtClean="0"/>
              <a:t>Rencana (10)</a:t>
            </a:r>
          </a:p>
          <a:p>
            <a:pPr marL="514350" indent="-514350">
              <a:buAutoNum type="arabicPeriod"/>
            </a:pPr>
            <a:r>
              <a:rPr lang="en-US" dirty="0" smtClean="0"/>
              <a:t>Risiko (10)</a:t>
            </a:r>
          </a:p>
          <a:p>
            <a:pPr marL="514350" indent="-514350">
              <a:buAutoNum type="arabicPeriod"/>
            </a:pPr>
            <a:r>
              <a:rPr lang="en-US" dirty="0" smtClean="0"/>
              <a:t>Output (20)</a:t>
            </a:r>
          </a:p>
          <a:p>
            <a:pPr marL="514350" indent="-514350">
              <a:buAutoNum type="arabicPeriod"/>
            </a:pPr>
            <a:r>
              <a:rPr lang="en-US" dirty="0" smtClean="0"/>
              <a:t>Novelty (20)</a:t>
            </a:r>
          </a:p>
          <a:p>
            <a:pPr marL="514350" indent="-514350">
              <a:buAutoNum type="arabicPeriod"/>
            </a:pPr>
            <a:r>
              <a:rPr lang="en-US" dirty="0" smtClean="0"/>
              <a:t>Implementation (20)</a:t>
            </a:r>
          </a:p>
          <a:p>
            <a:pPr marL="514350" indent="-514350">
              <a:buAutoNum type="arabicPeriod"/>
            </a:pPr>
            <a:r>
              <a:rPr lang="en-US" dirty="0" smtClean="0"/>
              <a:t>Presentation ( 10)</a:t>
            </a:r>
          </a:p>
          <a:p>
            <a:pPr marL="514350" indent="-514350">
              <a:buAutoNum type="arabicPeriod"/>
            </a:pPr>
            <a:endParaRPr lang="id-ID"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Kriteria</a:t>
            </a:r>
            <a:r>
              <a:rPr lang="en-US" dirty="0" smtClean="0"/>
              <a:t> </a:t>
            </a:r>
            <a:r>
              <a:rPr lang="en-US" dirty="0" err="1" smtClean="0"/>
              <a:t>Penilaian</a:t>
            </a:r>
            <a:r>
              <a:rPr lang="en-US" dirty="0" smtClean="0"/>
              <a:t> </a:t>
            </a:r>
            <a:r>
              <a:rPr lang="en-US" dirty="0" err="1" smtClean="0"/>
              <a:t>dan</a:t>
            </a:r>
            <a:r>
              <a:rPr lang="en-US" dirty="0" smtClean="0"/>
              <a:t> </a:t>
            </a:r>
            <a:r>
              <a:rPr lang="en-US" dirty="0" err="1" smtClean="0"/>
              <a:t>Bobot</a:t>
            </a:r>
            <a:r>
              <a:rPr lang="en-US" dirty="0" smtClean="0"/>
              <a:t/>
            </a:r>
            <a:br>
              <a:rPr lang="en-US" dirty="0" smtClean="0"/>
            </a:br>
            <a:r>
              <a:rPr lang="en-US" dirty="0" smtClean="0"/>
              <a:t>(</a:t>
            </a:r>
            <a:r>
              <a:rPr lang="en-US" dirty="0" err="1" smtClean="0"/>
              <a:t>Menuju</a:t>
            </a:r>
            <a:r>
              <a:rPr lang="en-US" dirty="0" smtClean="0"/>
              <a:t> </a:t>
            </a:r>
            <a:r>
              <a:rPr lang="id-ID" dirty="0" smtClean="0"/>
              <a:t>Grand Final</a:t>
            </a:r>
            <a:r>
              <a:rPr lang="en-US" dirty="0" smtClean="0"/>
              <a:t>)</a:t>
            </a:r>
            <a:endParaRPr lang="id-ID" dirty="0"/>
          </a:p>
        </p:txBody>
      </p:sp>
      <p:sp>
        <p:nvSpPr>
          <p:cNvPr id="3" name="Content Placeholder 2"/>
          <p:cNvSpPr>
            <a:spLocks noGrp="1"/>
          </p:cNvSpPr>
          <p:nvPr>
            <p:ph idx="1"/>
          </p:nvPr>
        </p:nvSpPr>
        <p:spPr/>
        <p:txBody>
          <a:bodyPr>
            <a:normAutofit lnSpcReduction="10000"/>
          </a:bodyPr>
          <a:lstStyle/>
          <a:p>
            <a:r>
              <a:rPr lang="id-ID" dirty="0" smtClean="0"/>
              <a:t>Latar Belakang dan Rumusan Masalah (10)</a:t>
            </a:r>
          </a:p>
          <a:p>
            <a:r>
              <a:rPr lang="id-ID" dirty="0" smtClean="0"/>
              <a:t>Risiko (10)</a:t>
            </a:r>
          </a:p>
          <a:p>
            <a:r>
              <a:rPr lang="id-ID" dirty="0" smtClean="0"/>
              <a:t>Output (20)</a:t>
            </a:r>
          </a:p>
          <a:p>
            <a:r>
              <a:rPr lang="id-ID" dirty="0" smtClean="0"/>
              <a:t>Novelty (20)</a:t>
            </a:r>
          </a:p>
          <a:p>
            <a:r>
              <a:rPr lang="id-ID" dirty="0" smtClean="0"/>
              <a:t>Implementation (30)</a:t>
            </a:r>
          </a:p>
          <a:p>
            <a:r>
              <a:rPr lang="id-ID" dirty="0" smtClean="0"/>
              <a:t>Presentation (10)</a:t>
            </a:r>
            <a:br>
              <a:rPr lang="id-ID" dirty="0" smtClean="0"/>
            </a:br>
            <a:endParaRPr lang="id-ID" dirty="0" smtClean="0"/>
          </a:p>
          <a:p>
            <a:pPr>
              <a:buNone/>
            </a:pPr>
            <a:r>
              <a:rPr lang="id-ID" dirty="0" smtClean="0"/>
              <a:t>	</a:t>
            </a:r>
            <a:endParaRPr lang="id-ID"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p:txBody>
          <a:bodyPr/>
          <a:lstStyle/>
          <a:p>
            <a:r>
              <a:rPr lang="en-US" dirty="0" smtClean="0"/>
              <a:t>SELAMAT MEMPERBAIKI PROPOSAL</a:t>
            </a:r>
          </a:p>
          <a:p>
            <a:r>
              <a:rPr lang="en-US" dirty="0" smtClean="0"/>
              <a:t>DIKUMPULKAN PADA </a:t>
            </a:r>
            <a:r>
              <a:rPr lang="id-ID" dirty="0" smtClean="0"/>
              <a:t>9 </a:t>
            </a:r>
            <a:r>
              <a:rPr lang="en-US" dirty="0" smtClean="0"/>
              <a:t>SEPTEMBER 2016</a:t>
            </a:r>
          </a:p>
          <a:p>
            <a:r>
              <a:rPr lang="en-US" dirty="0" smtClean="0"/>
              <a:t>MAJU TERUS …SAMPAI BERHASIL</a:t>
            </a:r>
          </a:p>
          <a:p>
            <a:r>
              <a:rPr lang="en-US" dirty="0" smtClean="0"/>
              <a:t>ORA ET LABORA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Pemahaman (2)</a:t>
            </a:r>
            <a:endParaRPr lang="id-ID" dirty="0"/>
          </a:p>
        </p:txBody>
      </p:sp>
      <p:sp>
        <p:nvSpPr>
          <p:cNvPr id="3" name="Content Placeholder 2"/>
          <p:cNvSpPr>
            <a:spLocks noGrp="1"/>
          </p:cNvSpPr>
          <p:nvPr>
            <p:ph idx="1"/>
          </p:nvPr>
        </p:nvSpPr>
        <p:spPr/>
        <p:txBody>
          <a:bodyPr/>
          <a:lstStyle/>
          <a:p>
            <a:r>
              <a:rPr lang="id-ID" b="1" dirty="0" smtClean="0"/>
              <a:t>Enterprise </a:t>
            </a:r>
            <a:r>
              <a:rPr lang="id-ID" dirty="0" smtClean="0"/>
              <a:t>adalah,” Memahami bahwa Binus berada dalam  </a:t>
            </a:r>
            <a:r>
              <a:rPr lang="id-ID" i="1" dirty="0" smtClean="0"/>
              <a:t>industri jasa </a:t>
            </a:r>
            <a:r>
              <a:rPr lang="id-ID" dirty="0" smtClean="0"/>
              <a:t>dan Binus telah mendefinisikan </a:t>
            </a:r>
            <a:r>
              <a:rPr lang="id-ID" i="1" dirty="0" smtClean="0"/>
              <a:t>tingkat kualitas dan  layanan terhadap stakeholder </a:t>
            </a:r>
            <a:r>
              <a:rPr lang="id-ID" dirty="0" smtClean="0"/>
              <a:t>melalui </a:t>
            </a:r>
            <a:r>
              <a:rPr lang="id-ID" i="1" dirty="0" smtClean="0"/>
              <a:t>kemampuan </a:t>
            </a:r>
            <a:r>
              <a:rPr lang="id-ID" dirty="0" smtClean="0"/>
              <a:t>yang kuat dan </a:t>
            </a:r>
            <a:r>
              <a:rPr lang="id-ID" i="1" dirty="0" smtClean="0"/>
              <a:t>praktik manajemen mutu </a:t>
            </a:r>
            <a:r>
              <a:rPr lang="id-ID" dirty="0" smtClean="0"/>
              <a:t>yang baik serta berpikir ke depan dalam mengembangkan </a:t>
            </a:r>
            <a:r>
              <a:rPr lang="id-ID" i="1" dirty="0" smtClean="0"/>
              <a:t>bisnis baru </a:t>
            </a:r>
            <a:r>
              <a:rPr lang="id-ID" dirty="0" smtClean="0"/>
              <a:t>untuk menciptakan </a:t>
            </a:r>
            <a:r>
              <a:rPr lang="id-ID" i="1" dirty="0" smtClean="0"/>
              <a:t>nilai lebih</a:t>
            </a:r>
            <a:r>
              <a:rPr lang="en-US" i="1" dirty="0" smtClean="0"/>
              <a:t>.</a:t>
            </a:r>
            <a:r>
              <a:rPr lang="id-ID" dirty="0" smtClean="0"/>
              <a:t>”</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a:t>
            </a:r>
            <a:endParaRPr lang="en-US" dirty="0"/>
          </a:p>
        </p:txBody>
      </p:sp>
      <p:sp>
        <p:nvSpPr>
          <p:cNvPr id="3" name="Content Placeholder 2"/>
          <p:cNvSpPr>
            <a:spLocks noGrp="1"/>
          </p:cNvSpPr>
          <p:nvPr>
            <p:ph idx="1"/>
          </p:nvPr>
        </p:nvSpPr>
        <p:spPr/>
        <p:txBody>
          <a:bodyPr>
            <a:normAutofit fontScale="92500" lnSpcReduction="10000"/>
          </a:bodyPr>
          <a:lstStyle/>
          <a:p>
            <a:r>
              <a:rPr lang="id-ID" dirty="0" smtClean="0"/>
              <a:t>Memberikan apresiasi kepada karyawan yang berbagi pengetahuan dan berinovasi.</a:t>
            </a:r>
          </a:p>
          <a:p>
            <a:r>
              <a:rPr lang="id-ID" dirty="0" smtClean="0"/>
              <a:t>Menumbuhkembangkan budaya berbagi pengetahuan dan berinovasi pada setiap BINUS Business Unit dan Direktorat.</a:t>
            </a:r>
          </a:p>
          <a:p>
            <a:r>
              <a:rPr lang="id-ID" dirty="0" smtClean="0"/>
              <a:t>Menumbuhkembangkan kepedulian terhadap kualitas konten.</a:t>
            </a:r>
          </a:p>
          <a:p>
            <a:r>
              <a:rPr lang="id-ID" dirty="0" smtClean="0"/>
              <a:t>Mengumpulkan ide-ide inovatif dan implementasinya yang sejalan dengan strategi inovasi.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Manfaat</a:t>
            </a:r>
            <a:endParaRPr lang="id-ID" dirty="0"/>
          </a:p>
        </p:txBody>
      </p:sp>
      <p:sp>
        <p:nvSpPr>
          <p:cNvPr id="3" name="Content Placeholder 2"/>
          <p:cNvSpPr>
            <a:spLocks noGrp="1"/>
          </p:cNvSpPr>
          <p:nvPr>
            <p:ph idx="1"/>
          </p:nvPr>
        </p:nvSpPr>
        <p:spPr/>
        <p:txBody>
          <a:bodyPr>
            <a:normAutofit/>
          </a:bodyPr>
          <a:lstStyle/>
          <a:p>
            <a:pPr marL="514350" indent="-514350"/>
            <a:r>
              <a:rPr lang="id-ID" dirty="0" smtClean="0"/>
              <a:t>Karyawan merasa dihargai atas perannya dalam berbagi pengetahuan dan berinovasi.</a:t>
            </a:r>
          </a:p>
          <a:p>
            <a:pPr marL="514350" indent="-514350"/>
            <a:r>
              <a:rPr lang="id-ID" dirty="0" smtClean="0"/>
              <a:t>Semakin bertumbuhnya budaya berbagi dan menggunakan pengetahuan yang berkualitas serta berinovasi di lingkungan BINUS Group.</a:t>
            </a:r>
          </a:p>
          <a:p>
            <a:pPr marL="514350" indent="-514350"/>
            <a:r>
              <a:rPr lang="id-ID" dirty="0" smtClean="0"/>
              <a:t>Inovasi dapat diimplementasikan di lingkungan BINUS Group.</a:t>
            </a:r>
          </a:p>
          <a:p>
            <a:pPr marL="514350" indent="-514350"/>
            <a:endParaRPr lang="id-ID" dirty="0" smtClean="0"/>
          </a:p>
          <a:p>
            <a:pPr marL="514350" indent="-514350">
              <a:buNone/>
            </a:pPr>
            <a:endParaRPr lang="id-ID" dirty="0" smtClean="0"/>
          </a:p>
          <a:p>
            <a:pPr marL="514350" indent="-514350">
              <a:buNone/>
            </a:pPr>
            <a:endParaRPr lang="id-ID" dirty="0" smtClean="0"/>
          </a:p>
          <a:p>
            <a:pPr marL="514350" indent="-514350">
              <a:buAutoNum type="arabicPeriod"/>
            </a:pP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Kategori Inovasi</a:t>
            </a:r>
            <a:endParaRPr lang="id-ID" dirty="0"/>
          </a:p>
        </p:txBody>
      </p:sp>
      <p:sp>
        <p:nvSpPr>
          <p:cNvPr id="3" name="Content Placeholder 2"/>
          <p:cNvSpPr>
            <a:spLocks noGrp="1"/>
          </p:cNvSpPr>
          <p:nvPr>
            <p:ph idx="1"/>
          </p:nvPr>
        </p:nvSpPr>
        <p:spPr/>
        <p:txBody>
          <a:bodyPr>
            <a:normAutofit fontScale="70000" lnSpcReduction="20000"/>
          </a:bodyPr>
          <a:lstStyle/>
          <a:p>
            <a:r>
              <a:rPr lang="id-ID" b="1" dirty="0" smtClean="0"/>
              <a:t>Product Innovation</a:t>
            </a:r>
          </a:p>
          <a:p>
            <a:pPr>
              <a:buNone/>
            </a:pPr>
            <a:r>
              <a:rPr lang="id-ID" dirty="0" smtClean="0"/>
              <a:t>	The introduction of a good or service that is new or significantly improved with respect to its characteristics or intended uses. This includes significant improvements in technical specifications, components and materials, incorporated software, user friendliness or other functional characteristics.</a:t>
            </a:r>
          </a:p>
          <a:p>
            <a:r>
              <a:rPr lang="id-ID" b="1" dirty="0" smtClean="0"/>
              <a:t>Process Innovation</a:t>
            </a:r>
          </a:p>
          <a:p>
            <a:pPr>
              <a:buNone/>
            </a:pPr>
            <a:r>
              <a:rPr lang="id-ID" dirty="0" smtClean="0"/>
              <a:t>	The imnplementation of a new or significantly improved production or delivery method. This includes significant changes in techniques, equipment and/or software.</a:t>
            </a:r>
          </a:p>
          <a:p>
            <a:r>
              <a:rPr lang="id-ID" b="1" dirty="0" smtClean="0"/>
              <a:t>Social Innovation</a:t>
            </a:r>
          </a:p>
          <a:p>
            <a:pPr>
              <a:buNone/>
            </a:pPr>
            <a:r>
              <a:rPr lang="id-ID" dirty="0" smtClean="0"/>
              <a:t>	Social innovation is the process of addressing the world’s most pressing challenges with “novel solution... That (are) better than current solutions, new to the world, and (benefit) society as a whole and not just a single entity.”</a:t>
            </a:r>
          </a:p>
          <a:p>
            <a:endParaRPr lang="id-ID" dirty="0" smtClean="0"/>
          </a:p>
          <a:p>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Persiapan Menyusun Proposal (1)</a:t>
            </a:r>
            <a:endParaRPr lang="id-ID" dirty="0"/>
          </a:p>
        </p:txBody>
      </p:sp>
      <p:sp>
        <p:nvSpPr>
          <p:cNvPr id="3" name="Content Placeholder 2"/>
          <p:cNvSpPr>
            <a:spLocks noGrp="1"/>
          </p:cNvSpPr>
          <p:nvPr>
            <p:ph idx="1"/>
          </p:nvPr>
        </p:nvSpPr>
        <p:spPr/>
        <p:txBody>
          <a:bodyPr/>
          <a:lstStyle/>
          <a:p>
            <a:pPr marL="514350" indent="-514350">
              <a:buAutoNum type="arabicPeriod"/>
            </a:pPr>
            <a:r>
              <a:rPr lang="id-ID" dirty="0" smtClean="0"/>
              <a:t>Melihat masalah atau peluang di area kerja;</a:t>
            </a:r>
          </a:p>
          <a:p>
            <a:pPr marL="514350" indent="-514350">
              <a:buAutoNum type="arabicPeriod"/>
            </a:pPr>
            <a:r>
              <a:rPr lang="id-ID" dirty="0" smtClean="0"/>
              <a:t>Melakukan studi literatur dengan media :</a:t>
            </a:r>
          </a:p>
          <a:p>
            <a:pPr marL="514350" indent="-514350">
              <a:buFont typeface="Wingdings" pitchFamily="2" charset="2"/>
              <a:buChar char="§"/>
            </a:pPr>
            <a:r>
              <a:rPr lang="id-ID" dirty="0" smtClean="0"/>
              <a:t> </a:t>
            </a:r>
            <a:r>
              <a:rPr lang="id-ID" b="1" dirty="0" smtClean="0"/>
              <a:t>Buku</a:t>
            </a:r>
            <a:r>
              <a:rPr lang="id-ID" dirty="0" smtClean="0"/>
              <a:t> : berisi teori atau konsep</a:t>
            </a:r>
          </a:p>
          <a:p>
            <a:pPr marL="514350" indent="-514350">
              <a:buFont typeface="Wingdings" pitchFamily="2" charset="2"/>
              <a:buChar char="§"/>
            </a:pPr>
            <a:r>
              <a:rPr lang="id-ID" b="1" dirty="0" smtClean="0"/>
              <a:t>Laporan projek, skripsi, tesis </a:t>
            </a:r>
            <a:r>
              <a:rPr lang="id-ID" dirty="0" smtClean="0"/>
              <a:t>: untuk mendapatkan model penelitian dan analisis.</a:t>
            </a:r>
          </a:p>
          <a:p>
            <a:pPr marL="514350" indent="-514350">
              <a:buFont typeface="Wingdings" pitchFamily="2" charset="2"/>
              <a:buChar char="§"/>
            </a:pPr>
            <a:r>
              <a:rPr lang="id-ID" b="1" dirty="0" smtClean="0"/>
              <a:t>Majalah, koran </a:t>
            </a:r>
            <a:r>
              <a:rPr lang="id-ID" dirty="0" smtClean="0"/>
              <a:t>: untuk melihat kasus sosial.</a:t>
            </a:r>
          </a:p>
          <a:p>
            <a:pPr marL="514350" indent="-514350">
              <a:buFont typeface="Wingdings" pitchFamily="2" charset="2"/>
              <a:buChar char="§"/>
            </a:pPr>
            <a:r>
              <a:rPr lang="id-ID" b="1" dirty="0" smtClean="0"/>
              <a:t>Ensiklopedi,kamus</a:t>
            </a:r>
            <a:r>
              <a:rPr lang="id-ID" dirty="0" smtClean="0"/>
              <a:t> : mencari ar</a:t>
            </a:r>
            <a:r>
              <a:rPr lang="en-US" dirty="0" smtClean="0"/>
              <a:t>t</a:t>
            </a:r>
            <a:r>
              <a:rPr lang="id-ID" dirty="0" smtClean="0"/>
              <a:t>i kata, toko</a:t>
            </a:r>
            <a:r>
              <a:rPr lang="en-US" dirty="0" smtClean="0"/>
              <a:t>h</a:t>
            </a:r>
            <a:r>
              <a:rPr lang="id-ID" dirty="0" smtClean="0"/>
              <a:t>, peristiwa.</a:t>
            </a:r>
          </a:p>
          <a:p>
            <a:pPr marL="514350" indent="-514350">
              <a:buNone/>
            </a:pPr>
            <a:endParaRPr lang="id-ID" dirty="0" smtClean="0"/>
          </a:p>
          <a:p>
            <a:pPr marL="514350" indent="-514350">
              <a:buNone/>
            </a:pPr>
            <a:endParaRPr lang="id-ID" dirty="0" smtClean="0"/>
          </a:p>
          <a:p>
            <a:pPr marL="514350" indent="-514350">
              <a:buNone/>
            </a:pP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Persiapan Menyusun Proposal (2)</a:t>
            </a:r>
            <a:endParaRPr lang="id-ID" dirty="0"/>
          </a:p>
        </p:txBody>
      </p:sp>
      <p:sp>
        <p:nvSpPr>
          <p:cNvPr id="3" name="Content Placeholder 2"/>
          <p:cNvSpPr>
            <a:spLocks noGrp="1"/>
          </p:cNvSpPr>
          <p:nvPr>
            <p:ph idx="1"/>
          </p:nvPr>
        </p:nvSpPr>
        <p:spPr/>
        <p:txBody>
          <a:bodyPr/>
          <a:lstStyle/>
          <a:p>
            <a:pPr>
              <a:buNone/>
            </a:pPr>
            <a:r>
              <a:rPr lang="id-ID" dirty="0" smtClean="0"/>
              <a:t>3. Pengalaman kerja: rencana kerja,  laporan kerja, logbook.</a:t>
            </a:r>
          </a:p>
          <a:p>
            <a:pPr>
              <a:buNone/>
            </a:pPr>
            <a:r>
              <a:rPr lang="id-ID" dirty="0" smtClean="0"/>
              <a:t>4. Mencari informasi dari rekan/pimpinan lain.</a:t>
            </a:r>
          </a:p>
          <a:p>
            <a:pPr>
              <a:buNone/>
            </a:pPr>
            <a:r>
              <a:rPr lang="id-ID" dirty="0" smtClean="0"/>
              <a:t>5. Pengalaman organisasi.</a:t>
            </a:r>
          </a:p>
          <a:p>
            <a:pPr>
              <a:buNone/>
            </a:pPr>
            <a:r>
              <a:rPr lang="id-ID" dirty="0" smtClean="0"/>
              <a:t>6. Mempersiapkan tim.</a:t>
            </a:r>
          </a:p>
          <a:p>
            <a:pPr>
              <a:buNone/>
            </a:pPr>
            <a:r>
              <a:rPr lang="id-ID" dirty="0" smtClean="0"/>
              <a:t>7. Menyusun proposal.</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924</TotalTime>
  <Words>1035</Words>
  <Application>Microsoft Office PowerPoint</Application>
  <PresentationFormat>On-screen Show (4:3)</PresentationFormat>
  <Paragraphs>258</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INNOVATION AND ENTERPRISE  AWARD (IEA) AWARD 2016</vt:lpstr>
      <vt:lpstr>Agenda</vt:lpstr>
      <vt:lpstr>Pemahaman (1)</vt:lpstr>
      <vt:lpstr>Pemahaman (2)</vt:lpstr>
      <vt:lpstr>Tujuan</vt:lpstr>
      <vt:lpstr>Manfaat</vt:lpstr>
      <vt:lpstr>Kategori Inovasi</vt:lpstr>
      <vt:lpstr>Persiapan Menyusun Proposal (1)</vt:lpstr>
      <vt:lpstr>Persiapan Menyusun Proposal (2)</vt:lpstr>
      <vt:lpstr>Project Proposal</vt:lpstr>
      <vt:lpstr>Project Report</vt:lpstr>
      <vt:lpstr>Susunan Proposal</vt:lpstr>
      <vt:lpstr>Project Summary/Ringkasan Projek</vt:lpstr>
      <vt:lpstr>Contoh</vt:lpstr>
      <vt:lpstr>Bab I/Chapter I: Pendahuluan/Introduction (1)</vt:lpstr>
      <vt:lpstr>Bab I/Chapter I (2)</vt:lpstr>
      <vt:lpstr>Penilaian</vt:lpstr>
      <vt:lpstr>STUDI PUSTAKA (LITERATURE STUDY)</vt:lpstr>
      <vt:lpstr>Isi Studi Pustaka</vt:lpstr>
      <vt:lpstr>Penilaian</vt:lpstr>
      <vt:lpstr>III. Kerangka Projek/Framework (1)</vt:lpstr>
      <vt:lpstr>III. Kerangka Projek/Framework (2)</vt:lpstr>
      <vt:lpstr>III. Kerangka Projek/Project Framework</vt:lpstr>
      <vt:lpstr>III. Kerangka Projek/Project Framework</vt:lpstr>
      <vt:lpstr>IV.Biaya Projek/Project Cost</vt:lpstr>
      <vt:lpstr>Penilaian Rencana Projek</vt:lpstr>
      <vt:lpstr>Penilaian Resiko</vt:lpstr>
      <vt:lpstr>Penilaian Output</vt:lpstr>
      <vt:lpstr>Penilaian Novelty</vt:lpstr>
      <vt:lpstr>Penilaian Implementation</vt:lpstr>
      <vt:lpstr>Penilaian Presentasi</vt:lpstr>
      <vt:lpstr>DAFTAR PUSTAKA (Reference) </vt:lpstr>
      <vt:lpstr>Lampiran/Attachment</vt:lpstr>
      <vt:lpstr>Kriteria Penilaian dan Bobot (Menuju 3 besar)</vt:lpstr>
      <vt:lpstr>Kriteria Penilaian dan Bobot (Menuju Grand Final)</vt:lpstr>
      <vt:lpstr>CLOSING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AND ENTERPRISE  AWARD (IEA) AWARD 2015</dc:title>
  <dc:creator>ENDANG</dc:creator>
  <cp:lastModifiedBy>ENDANG</cp:lastModifiedBy>
  <cp:revision>32</cp:revision>
  <dcterms:created xsi:type="dcterms:W3CDTF">2015-09-06T03:22:23Z</dcterms:created>
  <dcterms:modified xsi:type="dcterms:W3CDTF">2016-09-01T22:46:50Z</dcterms:modified>
</cp:coreProperties>
</file>